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7" r:id="rId2"/>
    <p:sldId id="369" r:id="rId3"/>
    <p:sldId id="370" r:id="rId4"/>
    <p:sldId id="272" r:id="rId5"/>
    <p:sldId id="308" r:id="rId6"/>
    <p:sldId id="371" r:id="rId7"/>
    <p:sldId id="331" r:id="rId8"/>
    <p:sldId id="332" r:id="rId9"/>
    <p:sldId id="372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73" r:id="rId27"/>
    <p:sldId id="376" r:id="rId28"/>
    <p:sldId id="377" r:id="rId29"/>
    <p:sldId id="378" r:id="rId30"/>
    <p:sldId id="379" r:id="rId31"/>
    <p:sldId id="380" r:id="rId32"/>
    <p:sldId id="357" r:id="rId33"/>
    <p:sldId id="381" r:id="rId34"/>
    <p:sldId id="382" r:id="rId35"/>
    <p:sldId id="383" r:id="rId36"/>
    <p:sldId id="384" r:id="rId37"/>
    <p:sldId id="385" r:id="rId38"/>
    <p:sldId id="374" r:id="rId39"/>
    <p:sldId id="386" r:id="rId40"/>
    <p:sldId id="387" r:id="rId41"/>
    <p:sldId id="389" r:id="rId42"/>
    <p:sldId id="368" r:id="rId43"/>
    <p:sldId id="38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6654"/>
    <a:srgbClr val="FFFFFF"/>
    <a:srgbClr val="332D2D"/>
    <a:srgbClr val="D6E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8" autoAdjust="0"/>
    <p:restoredTop sz="94660"/>
  </p:normalViewPr>
  <p:slideViewPr>
    <p:cSldViewPr snapToGrid="0">
      <p:cViewPr varScale="1">
        <p:scale>
          <a:sx n="70" d="100"/>
          <a:sy n="70" d="100"/>
        </p:scale>
        <p:origin x="168" y="66"/>
      </p:cViewPr>
      <p:guideLst>
        <p:guide orient="horz" pos="21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CCFB6-CE2B-431B-B63B-8A0E5C47C8BE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79857-3E28-4C90-825C-C38A910FF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98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047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8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8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644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48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17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37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11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59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739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84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48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10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412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80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51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8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272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49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50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74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7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234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27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31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7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60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32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853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34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44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3748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131628"/>
            <a:ext cx="12192000" cy="857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0376" y="184472"/>
            <a:ext cx="11136573" cy="587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accent1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0376" y="726527"/>
            <a:ext cx="11136573" cy="407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50863" y="6407464"/>
            <a:ext cx="1108920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 userDrawn="1"/>
        </p:nvGrpSpPr>
        <p:grpSpPr>
          <a:xfrm>
            <a:off x="10700385" y="6504441"/>
            <a:ext cx="960035" cy="178299"/>
            <a:chOff x="392324" y="1465385"/>
            <a:chExt cx="1388851" cy="567843"/>
          </a:xfrm>
        </p:grpSpPr>
        <p:sp>
          <p:nvSpPr>
            <p:cNvPr id="11" name="Rectangle 10"/>
            <p:cNvSpPr/>
            <p:nvPr/>
          </p:nvSpPr>
          <p:spPr>
            <a:xfrm>
              <a:off x="392324" y="1465385"/>
              <a:ext cx="979277" cy="5678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37771" y="6518015"/>
            <a:ext cx="602148" cy="15115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1160" y="365125"/>
            <a:ext cx="8869680" cy="671195"/>
          </a:xfrm>
        </p:spPr>
        <p:txBody>
          <a:bodyPr/>
          <a:lstStyle>
            <a:lvl1pPr algn="ctr">
              <a:defRPr b="1">
                <a:solidFill>
                  <a:srgbClr val="332D2D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11BBB-1695-42D8-9491-D28DC7CFDEA6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6532C-EE3F-40F0-86BE-983BA5E621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" y="0"/>
            <a:ext cx="12192000" cy="6858000"/>
          </a:xfrm>
          <a:prstGeom prst="rect">
            <a:avLst/>
          </a:prstGeom>
        </p:spPr>
      </p:pic>
      <p:sp>
        <p:nvSpPr>
          <p:cNvPr id="9" name="Text Placeholder 1"/>
          <p:cNvSpPr txBox="1"/>
          <p:nvPr/>
        </p:nvSpPr>
        <p:spPr>
          <a:xfrm>
            <a:off x="1017027" y="1817077"/>
            <a:ext cx="6537325" cy="58749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ko-KR" sz="4800" b="1">
                <a:solidFill>
                  <a:schemeClr val="accent1"/>
                </a:solidFill>
              </a:rPr>
              <a:t>数据分析与统计建模</a:t>
            </a:r>
          </a:p>
        </p:txBody>
      </p:sp>
      <p:sp>
        <p:nvSpPr>
          <p:cNvPr id="10" name="Text Placeholder 2"/>
          <p:cNvSpPr txBox="1"/>
          <p:nvPr/>
        </p:nvSpPr>
        <p:spPr>
          <a:xfrm>
            <a:off x="957337" y="2571064"/>
            <a:ext cx="6537325" cy="3113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smtClean="0">
                <a:solidFill>
                  <a:schemeClr val="accent1"/>
                </a:solidFill>
              </a:rPr>
              <a:t>Data analysis and mathematical modeling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013217" y="3109272"/>
            <a:ext cx="6147123" cy="83317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sz="2400" dirty="0">
                <a:solidFill>
                  <a:srgbClr val="AA6654"/>
                </a:solidFill>
                <a:effectLst/>
                <a:latin typeface="宋体" charset="0"/>
                <a:ea typeface="宋体" charset="0"/>
              </a:rPr>
              <a:t>组    员：张肖、吴迪、孙玉林、李姝</a:t>
            </a:r>
          </a:p>
          <a:p>
            <a:pPr algn="l" latinLnBrk="0"/>
            <a:r>
              <a:rPr lang="zh-CN" sz="2400" dirty="0">
                <a:solidFill>
                  <a:srgbClr val="AA6654"/>
                </a:solidFill>
                <a:effectLst/>
                <a:latin typeface="宋体" charset="0"/>
                <a:ea typeface="宋体" charset="0"/>
              </a:rPr>
              <a:t>指导老师：杨明、宋娜</a:t>
            </a:r>
          </a:p>
        </p:txBody>
      </p:sp>
      <p:grpSp>
        <p:nvGrpSpPr>
          <p:cNvPr id="12" name="Group 7"/>
          <p:cNvGrpSpPr/>
          <p:nvPr/>
        </p:nvGrpSpPr>
        <p:grpSpPr>
          <a:xfrm>
            <a:off x="1101970" y="753515"/>
            <a:ext cx="803030" cy="776406"/>
            <a:chOff x="1101969" y="1465385"/>
            <a:chExt cx="679206" cy="567843"/>
          </a:xfrm>
          <a:solidFill>
            <a:schemeClr val="accent2"/>
          </a:solidFill>
        </p:grpSpPr>
        <p:sp>
          <p:nvSpPr>
            <p:cNvPr id="13" name="Rectangle 4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/>
                </a:solidFill>
              </a:endParaRPr>
            </a:p>
          </p:txBody>
        </p:sp>
        <p:sp>
          <p:nvSpPr>
            <p:cNvPr id="14" name="Rectangle 5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/>
                </a:solidFill>
              </a:endParaRPr>
            </a:p>
          </p:txBody>
        </p:sp>
        <p:sp>
          <p:nvSpPr>
            <p:cNvPr id="15" name="Rectangle 6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/>
                </a:solidFill>
              </a:endParaRPr>
            </a:p>
          </p:txBody>
        </p:sp>
      </p:grpSp>
      <p:cxnSp>
        <p:nvCxnSpPr>
          <p:cNvPr id="16" name="Straight Connector 9"/>
          <p:cNvCxnSpPr/>
          <p:nvPr/>
        </p:nvCxnSpPr>
        <p:spPr>
          <a:xfrm>
            <a:off x="1091823" y="2477365"/>
            <a:ext cx="64168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  <p:bldLst>
      <p:bldP spid="9" grpId="0"/>
      <p:bldP spid="9" grpId="1"/>
      <p:bldP spid="11" grpId="0"/>
      <p:bldP spid="11" grpId="1"/>
      <p:bldP spid="11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6" y="1586503"/>
            <a:ext cx="3594632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按照星期划分的数据探索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19" name="图片 18" descr="C:\Users\zx845396\Desktop\课程设计2\分析\图表\4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6" y="2013416"/>
            <a:ext cx="6515049" cy="40598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460317" y="2763551"/>
            <a:ext cx="3213207" cy="369332"/>
            <a:chOff x="460317" y="2763551"/>
            <a:chExt cx="3213207" cy="369332"/>
          </a:xfrm>
        </p:grpSpPr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460317" y="2922683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51386" y="2763551"/>
              <a:ext cx="27221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每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周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的销售量相对较平均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8531" y="3302735"/>
            <a:ext cx="4021606" cy="369332"/>
            <a:chOff x="458531" y="3302735"/>
            <a:chExt cx="4021606" cy="369332"/>
          </a:xfrm>
        </p:grpSpPr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29165" y="3302735"/>
              <a:ext cx="35509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退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回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率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：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第五周最小，第</a:t>
              </a:r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9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周最大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8531" y="3841920"/>
            <a:ext cx="4043827" cy="923330"/>
            <a:chOff x="392650" y="3794558"/>
            <a:chExt cx="4043827" cy="923330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392650" y="3909985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85505" y="3794558"/>
              <a:ext cx="355097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随着周数的增长，产品退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回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率越来越大，说明产品退货率有逐渐增加的趋势</a:t>
              </a:r>
              <a:endParaRPr lang="zh-CN" altLang="en-US" dirty="0">
                <a:latin typeface="宋体" pitchFamily="2" charset="-122"/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5" y="1586503"/>
            <a:ext cx="3836091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zh-CN" sz="2400" dirty="0"/>
              <a:t>销售站的数据探索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0859" y="4843163"/>
            <a:ext cx="4180340" cy="646331"/>
            <a:chOff x="460317" y="2804692"/>
            <a:chExt cx="4180340" cy="646331"/>
          </a:xfrm>
        </p:grpSpPr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460317" y="2922683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85505" y="2804692"/>
              <a:ext cx="3755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整体上，销量越小的销售站退货率就越大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6838" y="2497960"/>
            <a:ext cx="4483404" cy="646331"/>
            <a:chOff x="458531" y="3333853"/>
            <a:chExt cx="4483404" cy="646331"/>
          </a:xfrm>
        </p:grpSpPr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93356" y="3333853"/>
              <a:ext cx="40485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ID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为</a:t>
              </a:r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1312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、</a:t>
              </a:r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1129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的销售站销量最大</a:t>
              </a:r>
              <a:r>
                <a:rPr lang="zh-CN" altLang="zh-CN" dirty="0" smtClean="0">
                  <a:latin typeface="宋体" pitchFamily="2" charset="-122"/>
                  <a:ea typeface="宋体" pitchFamily="2" charset="-122"/>
                </a:rPr>
                <a:t>，退货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率比</a:t>
              </a:r>
              <a:r>
                <a:rPr lang="zh-CN" altLang="zh-CN" dirty="0" smtClean="0">
                  <a:latin typeface="宋体" pitchFamily="2" charset="-122"/>
                  <a:ea typeface="宋体" pitchFamily="2" charset="-122"/>
                </a:rPr>
                <a:t>较低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46838" y="3280105"/>
            <a:ext cx="3255901" cy="646331"/>
            <a:chOff x="450680" y="3794558"/>
            <a:chExt cx="3255901" cy="646331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450680" y="3893236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85505" y="3794558"/>
              <a:ext cx="282107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ID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为</a:t>
              </a:r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1250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、</a:t>
              </a:r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1139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的销售站则销量较小，退货率稍高</a:t>
              </a:r>
              <a:endParaRPr lang="zh-CN" altLang="en-US" dirty="0"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6" name="图片 15" descr="C:\Users\zx845396\Desktop\课程设计2\分析\图表\untitled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43" y="1952332"/>
            <a:ext cx="6697476" cy="42817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3612000" y="1615293"/>
            <a:ext cx="6054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latin typeface="宋体" pitchFamily="2" charset="-122"/>
                <a:cs typeface="Times New Roman" pitchFamily="18" charset="0"/>
              </a:rPr>
              <a:t>552</a:t>
            </a:r>
            <a:r>
              <a:rPr lang="zh-CN" altLang="zh-CN" kern="0" dirty="0">
                <a:ea typeface="宋体" pitchFamily="2" charset="-122"/>
                <a:cs typeface="Times New Roman" pitchFamily="18" charset="0"/>
              </a:rPr>
              <a:t>个销售站中销量前</a:t>
            </a:r>
            <a:r>
              <a:rPr lang="en-US" altLang="zh-CN" kern="0" dirty="0">
                <a:ea typeface="宋体" pitchFamily="2" charset="-122"/>
                <a:cs typeface="Times New Roman" pitchFamily="18" charset="0"/>
              </a:rPr>
              <a:t>100</a:t>
            </a:r>
            <a:r>
              <a:rPr lang="zh-CN" altLang="zh-CN" kern="0" dirty="0">
                <a:ea typeface="宋体" pitchFamily="2" charset="-122"/>
                <a:cs typeface="Times New Roman" pitchFamily="18" charset="0"/>
              </a:rPr>
              <a:t>的销售</a:t>
            </a:r>
            <a:r>
              <a:rPr lang="zh-CN" altLang="zh-CN" kern="0" dirty="0" smtClean="0">
                <a:ea typeface="宋体" pitchFamily="2" charset="-122"/>
                <a:cs typeface="Times New Roman" pitchFamily="18" charset="0"/>
              </a:rPr>
              <a:t>站</a:t>
            </a:r>
            <a:r>
              <a:rPr lang="zh-CN" altLang="en-US" kern="0" dirty="0">
                <a:latin typeface="宋体" pitchFamily="2" charset="-122"/>
                <a:cs typeface="Times New Roman" pitchFamily="18" charset="0"/>
              </a:rPr>
              <a:t>销售情况及退回率</a:t>
            </a:r>
            <a:r>
              <a:rPr lang="zh-CN" altLang="zh-CN" kern="0" dirty="0" smtClean="0">
                <a:ea typeface="宋体" pitchFamily="2" charset="-122"/>
                <a:cs typeface="Times New Roman" pitchFamily="18" charset="0"/>
              </a:rPr>
              <a:t>分析</a:t>
            </a:r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440859" y="4061634"/>
            <a:ext cx="4180340" cy="646331"/>
            <a:chOff x="460317" y="2804692"/>
            <a:chExt cx="4180340" cy="646331"/>
          </a:xfrm>
        </p:grpSpPr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460317" y="2922683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85505" y="2804692"/>
              <a:ext cx="3755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ID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为</a:t>
              </a:r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1255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的销售站退回率最高，近达</a:t>
              </a:r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18%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5" y="1586503"/>
            <a:ext cx="3836091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zh-CN" sz="2400" dirty="0"/>
              <a:t>销售站的数据探索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60317" y="3781690"/>
            <a:ext cx="2300374" cy="369332"/>
            <a:chOff x="458531" y="3333853"/>
            <a:chExt cx="2300374" cy="369332"/>
          </a:xfrm>
        </p:grpSpPr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93357" y="3333853"/>
              <a:ext cx="18655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分布相对较集中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612001" y="1615293"/>
            <a:ext cx="4651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>
                <a:latin typeface="宋体" pitchFamily="2" charset="-122"/>
                <a:ea typeface="宋体" pitchFamily="2" charset="-122"/>
              </a:rPr>
              <a:t>销售站每天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的</a:t>
            </a:r>
            <a:r>
              <a:rPr lang="zh-CN" altLang="zh-CN" dirty="0" smtClean="0">
                <a:latin typeface="宋体" pitchFamily="2" charset="-122"/>
                <a:ea typeface="宋体" pitchFamily="2" charset="-122"/>
              </a:rPr>
              <a:t>平均</a:t>
            </a:r>
            <a:r>
              <a:rPr lang="zh-CN" altLang="zh-CN" dirty="0">
                <a:latin typeface="宋体" pitchFamily="2" charset="-122"/>
                <a:ea typeface="宋体" pitchFamily="2" charset="-122"/>
              </a:rPr>
              <a:t>销量的分布</a:t>
            </a:r>
            <a:r>
              <a:rPr lang="zh-CN" altLang="zh-CN" dirty="0" smtClean="0">
                <a:latin typeface="宋体" pitchFamily="2" charset="-122"/>
                <a:ea typeface="宋体" pitchFamily="2" charset="-122"/>
              </a:rPr>
              <a:t>情况</a:t>
            </a:r>
            <a:r>
              <a:rPr lang="zh-CN" altLang="zh-CN" dirty="0">
                <a:latin typeface="宋体" pitchFamily="2" charset="-122"/>
                <a:ea typeface="宋体" pitchFamily="2" charset="-122"/>
              </a:rPr>
              <a:t>分析</a:t>
            </a:r>
          </a:p>
        </p:txBody>
      </p:sp>
      <p:pic>
        <p:nvPicPr>
          <p:cNvPr id="25" name="图片 24" descr="C:\Users\zx845396\Desktop\课程设计2\分析\图表\untitled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069" y="1984625"/>
            <a:ext cx="7054120" cy="4332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5" y="1586503"/>
            <a:ext cx="3959282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400" dirty="0"/>
              <a:t>销售地点（州）的数据探索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4844787" y="1588905"/>
            <a:ext cx="423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 smtClean="0">
                <a:latin typeface="宋体" pitchFamily="2" charset="-122"/>
                <a:cs typeface="Times New Roman" pitchFamily="18" charset="0"/>
              </a:rPr>
              <a:t>33</a:t>
            </a:r>
            <a:r>
              <a:rPr lang="zh-CN" altLang="en-US" kern="0" dirty="0">
                <a:latin typeface="宋体" pitchFamily="2" charset="-122"/>
                <a:cs typeface="Times New Roman" pitchFamily="18" charset="0"/>
              </a:rPr>
              <a:t>个</a:t>
            </a:r>
            <a:r>
              <a:rPr lang="zh-CN" altLang="en-US" kern="0" dirty="0" smtClean="0">
                <a:latin typeface="宋体" pitchFamily="2" charset="-122"/>
                <a:cs typeface="Times New Roman" pitchFamily="18" charset="0"/>
              </a:rPr>
              <a:t>州每个</a:t>
            </a:r>
            <a:r>
              <a:rPr lang="zh-CN" altLang="en-US" kern="0" dirty="0">
                <a:latin typeface="宋体" pitchFamily="2" charset="-122"/>
                <a:cs typeface="Times New Roman" pitchFamily="18" charset="0"/>
              </a:rPr>
              <a:t>州的销售情况及退回率分析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460317" y="3495951"/>
            <a:ext cx="4384470" cy="646331"/>
            <a:chOff x="458531" y="3333853"/>
            <a:chExt cx="4384470" cy="646331"/>
          </a:xfrm>
        </p:grpSpPr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93357" y="3333853"/>
              <a:ext cx="39496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ESTADD DE </a:t>
              </a:r>
              <a:r>
                <a:rPr lang="en-US" altLang="zh-CN" dirty="0" smtClean="0">
                  <a:latin typeface="宋体" pitchFamily="2" charset="-122"/>
                  <a:ea typeface="宋体" pitchFamily="2" charset="-122"/>
                </a:rPr>
                <a:t>MEXICO</a:t>
              </a:r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销量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最高，</a:t>
              </a:r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退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回</a:t>
              </a:r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率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相对</a:t>
              </a:r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较低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0317" y="4278096"/>
            <a:ext cx="3871297" cy="369332"/>
            <a:chOff x="450680" y="3794558"/>
            <a:chExt cx="3871297" cy="369332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450680" y="3893236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85504" y="3794558"/>
              <a:ext cx="34364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销售量最小的州</a:t>
              </a:r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退回率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也最高</a:t>
              </a:r>
            </a:p>
          </p:txBody>
        </p:sp>
      </p:grpSp>
      <p:pic>
        <p:nvPicPr>
          <p:cNvPr id="26" name="图片 25" descr="C:\Users\zx845396\Desktop\课程设计2\分析\图表\4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040" y="1938274"/>
            <a:ext cx="7106584" cy="4266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5" y="1586503"/>
            <a:ext cx="3959282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400" dirty="0"/>
              <a:t>销售地点（州）的数据探索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4844787" y="1588905"/>
            <a:ext cx="4865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 smtClean="0">
                <a:latin typeface="宋体" pitchFamily="2" charset="-122"/>
                <a:cs typeface="Times New Roman" pitchFamily="18" charset="0"/>
              </a:rPr>
              <a:t>33</a:t>
            </a:r>
            <a:r>
              <a:rPr lang="zh-CN" altLang="en-US" kern="0" dirty="0">
                <a:latin typeface="宋体" pitchFamily="2" charset="-122"/>
                <a:cs typeface="Times New Roman" pitchFamily="18" charset="0"/>
              </a:rPr>
              <a:t>个</a:t>
            </a:r>
            <a:r>
              <a:rPr lang="zh-CN" altLang="en-US" kern="0" dirty="0" smtClean="0">
                <a:latin typeface="宋体" pitchFamily="2" charset="-122"/>
                <a:cs typeface="Times New Roman" pitchFamily="18" charset="0"/>
              </a:rPr>
              <a:t>州每个州每星期的</a:t>
            </a:r>
            <a:r>
              <a:rPr lang="zh-CN" altLang="en-US" kern="0" dirty="0">
                <a:latin typeface="宋体" pitchFamily="2" charset="-122"/>
                <a:cs typeface="Times New Roman" pitchFamily="18" charset="0"/>
              </a:rPr>
              <a:t>销售</a:t>
            </a:r>
            <a:r>
              <a:rPr lang="zh-CN" altLang="en-US" kern="0" dirty="0" smtClean="0">
                <a:latin typeface="宋体" pitchFamily="2" charset="-122"/>
                <a:cs typeface="Times New Roman" pitchFamily="18" charset="0"/>
              </a:rPr>
              <a:t>情况及退回率分析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460317" y="3495951"/>
            <a:ext cx="4384470" cy="369332"/>
            <a:chOff x="458531" y="3333853"/>
            <a:chExt cx="4384470" cy="369332"/>
          </a:xfrm>
        </p:grpSpPr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93357" y="3333853"/>
              <a:ext cx="3949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个别州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的销量明显</a:t>
              </a:r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高于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其他</a:t>
              </a:r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州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0317" y="4278096"/>
            <a:ext cx="3871297" cy="923330"/>
            <a:chOff x="450680" y="3794558"/>
            <a:chExt cx="3871297" cy="923330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450680" y="3893236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85504" y="3794558"/>
              <a:ext cx="343647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七周内每个州的销量分布及</a:t>
              </a:r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退回率基本维持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在同一</a:t>
              </a:r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水平，退货率比较低</a:t>
              </a:r>
              <a:endParaRPr lang="zh-CN" altLang="en-US" dirty="0"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8" name="图片 17" descr="C:\Users\zx845396\Desktop\课程设计2\分析\图表\untitled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76" y="2014163"/>
            <a:ext cx="7331433" cy="407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5" y="1586503"/>
            <a:ext cx="3836091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zh-CN" sz="2400" dirty="0" smtClean="0"/>
              <a:t>销售</a:t>
            </a:r>
            <a:r>
              <a:rPr lang="zh-CN" altLang="en-US" sz="2400" dirty="0" smtClean="0"/>
              <a:t>渠道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60317" y="3427009"/>
            <a:ext cx="2936026" cy="369332"/>
            <a:chOff x="458531" y="3333852"/>
            <a:chExt cx="2936026" cy="369332"/>
          </a:xfrm>
        </p:grpSpPr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93356" y="3333852"/>
              <a:ext cx="25012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销售渠道</a:t>
              </a:r>
              <a:r>
                <a:rPr lang="en-US" altLang="zh-CN" dirty="0" smtClean="0">
                  <a:latin typeface="宋体" pitchFamily="2" charset="-122"/>
                  <a:ea typeface="宋体" pitchFamily="2" charset="-122"/>
                </a:rPr>
                <a:t>1</a:t>
              </a:r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的销量最大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0317" y="4209155"/>
            <a:ext cx="3774815" cy="369332"/>
            <a:chOff x="450680" y="3794558"/>
            <a:chExt cx="3774815" cy="369332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450680" y="3893236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85505" y="3794558"/>
              <a:ext cx="33399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销售渠道</a:t>
              </a:r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4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的产品销售方式更好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4003887" y="1580617"/>
            <a:ext cx="4051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 smtClean="0">
                <a:latin typeface="宋体" pitchFamily="2" charset="-122"/>
                <a:cs typeface="Times New Roman" pitchFamily="18" charset="0"/>
              </a:rPr>
              <a:t>9</a:t>
            </a:r>
            <a:r>
              <a:rPr lang="zh-CN" altLang="en-US" kern="0" dirty="0">
                <a:latin typeface="宋体" pitchFamily="2" charset="-122"/>
                <a:cs typeface="Times New Roman" pitchFamily="18" charset="0"/>
              </a:rPr>
              <a:t>条销售</a:t>
            </a:r>
            <a:r>
              <a:rPr lang="zh-CN" altLang="en-US" kern="0" dirty="0" smtClean="0">
                <a:latin typeface="宋体" pitchFamily="2" charset="-122"/>
                <a:cs typeface="Times New Roman" pitchFamily="18" charset="0"/>
              </a:rPr>
              <a:t>渠道的销售情况及退回率分析</a:t>
            </a:r>
            <a:endParaRPr lang="zh-CN" altLang="en-US" dirty="0"/>
          </a:p>
        </p:txBody>
      </p:sp>
      <p:pic>
        <p:nvPicPr>
          <p:cNvPr id="25" name="图片 24" descr="C:\Users\zx845396\Desktop\课程设计2\分析\图表\4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95" y="2077639"/>
            <a:ext cx="6801724" cy="412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5" y="1586503"/>
            <a:ext cx="3836091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zh-CN" sz="2400" dirty="0" smtClean="0"/>
              <a:t>销售</a:t>
            </a:r>
            <a:r>
              <a:rPr lang="zh-CN" altLang="en-US" sz="2400" dirty="0" smtClean="0"/>
              <a:t>渠道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4003886" y="1580617"/>
            <a:ext cx="492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 smtClean="0">
                <a:latin typeface="宋体" pitchFamily="2" charset="-122"/>
                <a:cs typeface="Times New Roman" pitchFamily="18" charset="0"/>
              </a:rPr>
              <a:t>9</a:t>
            </a:r>
            <a:r>
              <a:rPr lang="zh-CN" altLang="en-US" kern="0" dirty="0" smtClean="0">
                <a:latin typeface="宋体" pitchFamily="2" charset="-122"/>
                <a:cs typeface="Times New Roman" pitchFamily="18" charset="0"/>
              </a:rPr>
              <a:t>条销售渠道每星期的销售情况及退回率分析</a:t>
            </a:r>
            <a:endParaRPr lang="zh-CN" altLang="en-US" dirty="0"/>
          </a:p>
        </p:txBody>
      </p:sp>
      <p:pic>
        <p:nvPicPr>
          <p:cNvPr id="18" name="图片 17" descr="C:\Users\zx845396\Desktop\课程设计2\分析\图表\untitled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15" y="1958237"/>
            <a:ext cx="6801724" cy="43400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507490" y="4749651"/>
            <a:ext cx="3978798" cy="369332"/>
            <a:chOff x="507490" y="4749651"/>
            <a:chExt cx="3978798" cy="369332"/>
          </a:xfrm>
        </p:grpSpPr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507490" y="4857095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42315" y="4749651"/>
              <a:ext cx="35439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宋体" pitchFamily="2" charset="-122"/>
                  <a:ea typeface="宋体" pitchFamily="2" charset="-122"/>
                </a:rPr>
                <a:t>退回率各有差异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2741" y="3192714"/>
            <a:ext cx="3978798" cy="646331"/>
            <a:chOff x="458531" y="3333853"/>
            <a:chExt cx="3978798" cy="646331"/>
          </a:xfrm>
        </p:grpSpPr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93356" y="3333853"/>
              <a:ext cx="35439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每种销售渠道每个星期的销量都维持在一个相对稳定的水平上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82741" y="3974859"/>
            <a:ext cx="3774815" cy="369332"/>
            <a:chOff x="450680" y="3794558"/>
            <a:chExt cx="3774815" cy="369332"/>
          </a:xfrm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450680" y="3893236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85505" y="3794558"/>
              <a:ext cx="33399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不同渠道的销量差距较大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5" y="1586503"/>
            <a:ext cx="3836091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zh-CN" sz="2400" dirty="0" smtClean="0"/>
              <a:t>销售</a:t>
            </a:r>
            <a:r>
              <a:rPr lang="zh-CN" altLang="en-US" sz="2400" dirty="0" smtClean="0"/>
              <a:t>渠道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4003886" y="1586503"/>
            <a:ext cx="3746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各个销售渠道和销售站之间的</a:t>
            </a:r>
            <a:r>
              <a:rPr lang="zh-CN" altLang="zh-CN" dirty="0" smtClean="0"/>
              <a:t>关系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78958" y="3497798"/>
            <a:ext cx="4238855" cy="369332"/>
            <a:chOff x="458531" y="3333853"/>
            <a:chExt cx="4238855" cy="369332"/>
          </a:xfrm>
        </p:grpSpPr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93356" y="3333853"/>
              <a:ext cx="380403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将近</a:t>
              </a:r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400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个销售站只有</a:t>
              </a:r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1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条销售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渠道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8958" y="4279943"/>
            <a:ext cx="4542607" cy="369332"/>
            <a:chOff x="450680" y="3794558"/>
            <a:chExt cx="4542607" cy="369332"/>
          </a:xfrm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450680" y="3893236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85505" y="3794558"/>
              <a:ext cx="41077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不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到</a:t>
              </a:r>
              <a:r>
                <a:rPr lang="en-US" altLang="zh-CN" dirty="0">
                  <a:latin typeface="宋体" pitchFamily="2" charset="-122"/>
                  <a:ea typeface="宋体" pitchFamily="2" charset="-122"/>
                </a:rPr>
                <a:t>50</a:t>
              </a:r>
              <a:r>
                <a:rPr lang="zh-CN" altLang="zh-CN" dirty="0">
                  <a:latin typeface="宋体" pitchFamily="2" charset="-122"/>
                  <a:ea typeface="宋体" pitchFamily="2" charset="-122"/>
                </a:rPr>
                <a:t>个销售站有超过三条的销售渠道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23" name="图片 22" descr="C:\Users\zx845396\Desktop\课程设计2\分析\图表\untitled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18" y="1955835"/>
            <a:ext cx="6314571" cy="414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5" y="1586503"/>
            <a:ext cx="3118381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zh-CN" sz="2400" dirty="0" smtClean="0"/>
              <a:t>销售</a:t>
            </a:r>
            <a:r>
              <a:rPr lang="zh-CN" altLang="en-US" sz="2400" dirty="0"/>
              <a:t>路线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4003886" y="1586503"/>
            <a:ext cx="3202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销售</a:t>
            </a:r>
            <a:r>
              <a:rPr lang="zh-CN" altLang="zh-CN" dirty="0" smtClean="0"/>
              <a:t>路线每天</a:t>
            </a:r>
            <a:r>
              <a:rPr lang="zh-CN" altLang="zh-CN" dirty="0"/>
              <a:t>的销量</a:t>
            </a:r>
            <a:r>
              <a:rPr lang="zh-CN" altLang="zh-CN" dirty="0" smtClean="0"/>
              <a:t>情况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78958" y="3497798"/>
            <a:ext cx="4542607" cy="369332"/>
            <a:chOff x="458531" y="3333853"/>
            <a:chExt cx="4542607" cy="369332"/>
          </a:xfrm>
        </p:grpSpPr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93356" y="3333853"/>
              <a:ext cx="41077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大部分销售路线的平均销售量并不多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8958" y="4279943"/>
            <a:ext cx="4845669" cy="369332"/>
            <a:chOff x="450680" y="3794558"/>
            <a:chExt cx="4845669" cy="369332"/>
          </a:xfrm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450680" y="3893236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85504" y="3794558"/>
              <a:ext cx="44108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随着销量的增多销售路线的</a:t>
              </a:r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数量迅速递减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8" name="图片 17" descr="C:\Users\zx845396\Desktop\课程设计2\分析\图表\untitled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628" y="1955835"/>
            <a:ext cx="5621610" cy="4361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5" y="1586503"/>
            <a:ext cx="3118381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zh-CN" sz="2400" dirty="0" smtClean="0"/>
              <a:t>销售</a:t>
            </a:r>
            <a:r>
              <a:rPr lang="zh-CN" altLang="en-US" sz="2400" dirty="0"/>
              <a:t>路线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4003885" y="1586503"/>
            <a:ext cx="67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前</a:t>
            </a:r>
            <a:r>
              <a:rPr lang="en-US" altLang="zh-CN" dirty="0"/>
              <a:t>50</a:t>
            </a:r>
            <a:r>
              <a:rPr lang="zh-CN" altLang="zh-CN" dirty="0"/>
              <a:t>条销售路线和前</a:t>
            </a:r>
            <a:r>
              <a:rPr lang="en-US" altLang="zh-CN" dirty="0"/>
              <a:t>50</a:t>
            </a:r>
            <a:r>
              <a:rPr lang="zh-CN" altLang="zh-CN" dirty="0"/>
              <a:t>个销售站队销量和</a:t>
            </a:r>
            <a:r>
              <a:rPr lang="zh-CN" altLang="zh-CN" dirty="0" smtClean="0"/>
              <a:t>退</a:t>
            </a:r>
            <a:r>
              <a:rPr lang="zh-CN" altLang="en-US" dirty="0"/>
              <a:t>回</a:t>
            </a:r>
            <a:r>
              <a:rPr lang="zh-CN" altLang="zh-CN" dirty="0" smtClean="0"/>
              <a:t>率</a:t>
            </a:r>
            <a:r>
              <a:rPr lang="zh-CN" altLang="zh-CN" dirty="0"/>
              <a:t>的交互</a:t>
            </a:r>
            <a:r>
              <a:rPr lang="zh-CN" altLang="zh-CN" dirty="0" smtClean="0"/>
              <a:t>关系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78958" y="3449972"/>
            <a:ext cx="3897099" cy="369332"/>
            <a:chOff x="458531" y="3286027"/>
            <a:chExt cx="3897099" cy="369332"/>
          </a:xfrm>
        </p:grpSpPr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93356" y="3286027"/>
              <a:ext cx="34622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itchFamily="2" charset="-122"/>
                  <a:ea typeface="宋体" pitchFamily="2" charset="-122"/>
                </a:rPr>
                <a:t>销售量大相应的退回百分比较小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22" name="图片 21" descr="C:\Users\zx845396\Desktop\课程设计2\分析\图表\untitled1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702" y="2013415"/>
            <a:ext cx="5499497" cy="425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6096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11275" y="747395"/>
            <a:ext cx="5135245" cy="5470525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029153" y="1630684"/>
            <a:ext cx="1645920" cy="3749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</a:rPr>
              <a:t>目  录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5490845" y="3952240"/>
            <a:ext cx="540000" cy="540000"/>
          </a:xfrm>
          <a:prstGeom prst="round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1">
            <a:schemeClr val="accent5"/>
          </a:lnRef>
          <a:fillRef idx="1001">
            <a:schemeClr val="dk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bg1"/>
                </a:solidFill>
              </a:rPr>
              <a:t>5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480685" y="4750435"/>
            <a:ext cx="540000" cy="540000"/>
          </a:xfrm>
          <a:prstGeom prst="round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1">
            <a:schemeClr val="accent5"/>
          </a:lnRef>
          <a:fillRef idx="1001">
            <a:schemeClr val="dk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bg1"/>
                </a:solidFill>
              </a:rPr>
              <a:t>6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74970" y="3160395"/>
            <a:ext cx="540000" cy="540000"/>
          </a:xfrm>
          <a:prstGeom prst="round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1">
            <a:schemeClr val="accent5"/>
          </a:lnRef>
          <a:fillRef idx="1001">
            <a:schemeClr val="dk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>
                <a:solidFill>
                  <a:schemeClr val="bg1"/>
                </a:solidFill>
              </a:rPr>
              <a:t>4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506720" y="2398395"/>
            <a:ext cx="540000" cy="539750"/>
          </a:xfrm>
          <a:prstGeom prst="round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1">
            <a:schemeClr val="accent5"/>
          </a:lnRef>
          <a:fillRef idx="1001">
            <a:schemeClr val="dk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>
                <a:solidFill>
                  <a:schemeClr val="bg1"/>
                </a:solidFill>
              </a:rPr>
              <a:t>3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491480" y="920750"/>
            <a:ext cx="540000" cy="540000"/>
          </a:xfrm>
          <a:prstGeom prst="roundRect">
            <a:avLst>
              <a:gd name="adj" fmla="val 30926"/>
            </a:avLst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1">
            <a:schemeClr val="accent5"/>
          </a:lnRef>
          <a:fillRef idx="1001">
            <a:schemeClr val="dk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bg1"/>
                </a:solidFill>
              </a:rPr>
              <a:t>1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481320" y="1672590"/>
            <a:ext cx="540000" cy="540000"/>
          </a:xfrm>
          <a:prstGeom prst="round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1">
            <a:schemeClr val="accent5"/>
          </a:lnRef>
          <a:fillRef idx="1001">
            <a:schemeClr val="dk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>
                <a:solidFill>
                  <a:schemeClr val="bg1"/>
                </a:solidFill>
              </a:rPr>
              <a:t>2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6416040" y="1157605"/>
            <a:ext cx="1044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6421120" y="2643505"/>
            <a:ext cx="1044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6395720" y="3440430"/>
            <a:ext cx="1044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6416675" y="4237990"/>
            <a:ext cx="1044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6421120" y="5050790"/>
            <a:ext cx="1044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6395720" y="5817870"/>
            <a:ext cx="1044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421245" y="882650"/>
            <a:ext cx="413893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charset="0"/>
                <a:ea typeface="宋体" charset="0"/>
              </a:rPr>
              <a:t>问题描述</a:t>
            </a:r>
            <a:endParaRPr lang="zh-CN" altLang="en-US" sz="3200" dirty="0">
              <a:latin typeface="宋体" charset="0"/>
              <a:ea typeface="宋体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19975" y="2394585"/>
            <a:ext cx="180848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宋体" charset="0"/>
                <a:ea typeface="宋体" charset="0"/>
              </a:rPr>
              <a:t>数据探索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455535" y="3192145"/>
            <a:ext cx="466280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宋体" charset="0"/>
                <a:ea typeface="宋体" charset="0"/>
              </a:rPr>
              <a:t>数据预测准备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420610" y="3949065"/>
            <a:ext cx="343408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宋体" charset="0"/>
                <a:ea typeface="宋体" charset="0"/>
              </a:rPr>
              <a:t>随机森林回归模型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51090" y="4725670"/>
            <a:ext cx="384048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宋体" charset="0"/>
                <a:ea typeface="宋体" charset="0"/>
              </a:rPr>
              <a:t>梯度提升机回归模型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405370" y="5518150"/>
            <a:ext cx="343408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宋体" charset="0"/>
                <a:ea typeface="宋体" charset="0"/>
              </a:rPr>
              <a:t>预测模型回归对比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485765" y="5504815"/>
            <a:ext cx="540000" cy="540000"/>
          </a:xfrm>
          <a:prstGeom prst="round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1">
            <a:schemeClr val="accent5"/>
          </a:lnRef>
          <a:fillRef idx="1001">
            <a:schemeClr val="dk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bg1"/>
                </a:solidFill>
              </a:rPr>
              <a:t>7</a:t>
            </a:r>
            <a:endParaRPr 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6420485" y="1880870"/>
            <a:ext cx="1044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449820" y="1593215"/>
            <a:ext cx="180848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宋体" charset="0"/>
                <a:ea typeface="宋体" charset="0"/>
              </a:rPr>
              <a:t>求解流程</a:t>
            </a:r>
          </a:p>
        </p:txBody>
      </p:sp>
    </p:spTree>
    <p:extLst>
      <p:ext uri="{BB962C8B-B14F-4D97-AF65-F5344CB8AC3E}">
        <p14:creationId xmlns:p14="http://schemas.microsoft.com/office/powerpoint/2010/main" val="190074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3" grpId="3"/>
      <p:bldP spid="13" grpId="4"/>
      <p:bldP spid="13" grpId="5"/>
      <p:bldP spid="15" grpId="0" animBg="1"/>
      <p:bldP spid="17" grpId="0" animBg="1"/>
      <p:bldP spid="18" grpId="0" animBg="1"/>
      <p:bldP spid="19" grpId="0" animBg="1"/>
      <p:bldP spid="20" grpId="0" animBg="1"/>
      <p:bldP spid="20" grpId="1" animBg="1"/>
      <p:bldP spid="20" grpId="2" animBg="1"/>
      <p:bldP spid="21" grpId="0" animBg="1"/>
      <p:bldP spid="10" grpId="0"/>
      <p:bldP spid="11" grpId="0"/>
      <p:bldP spid="16" grpId="0"/>
      <p:bldP spid="22" grpId="0"/>
      <p:bldP spid="23" grpId="0"/>
      <p:bldP spid="24" grpId="0"/>
      <p:bldP spid="14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6" y="1586503"/>
            <a:ext cx="2445524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400" dirty="0" smtClean="0"/>
              <a:t>客户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3331030" y="1586503"/>
            <a:ext cx="5617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885416</a:t>
            </a:r>
            <a:r>
              <a:rPr lang="zh-CN" altLang="zh-CN" dirty="0" smtClean="0"/>
              <a:t>位</a:t>
            </a:r>
            <a:r>
              <a:rPr lang="zh-CN" altLang="en-US" dirty="0" smtClean="0"/>
              <a:t>客户中</a:t>
            </a:r>
            <a:r>
              <a:rPr lang="zh-CN" altLang="zh-CN" dirty="0" smtClean="0"/>
              <a:t>消费量</a:t>
            </a:r>
            <a:r>
              <a:rPr lang="zh-CN" altLang="zh-CN" dirty="0"/>
              <a:t>前</a:t>
            </a:r>
            <a:r>
              <a:rPr lang="en-US" altLang="zh-CN" dirty="0"/>
              <a:t>100</a:t>
            </a:r>
            <a:r>
              <a:rPr lang="zh-CN" altLang="zh-CN" dirty="0"/>
              <a:t>的客户的消费</a:t>
            </a:r>
            <a:r>
              <a:rPr lang="zh-CN" altLang="zh-CN" dirty="0" smtClean="0"/>
              <a:t>情况</a:t>
            </a:r>
            <a:r>
              <a:rPr lang="zh-CN" altLang="en-US" dirty="0" smtClean="0"/>
              <a:t>分析</a:t>
            </a:r>
            <a:endParaRPr lang="zh-CN" altLang="zh-CN" dirty="0"/>
          </a:p>
        </p:txBody>
      </p:sp>
      <p:pic>
        <p:nvPicPr>
          <p:cNvPr id="15" name="图片 14" descr="C:\Users\zx845396\Desktop\课程设计2\分析\图表\untitled1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63" y="1930470"/>
            <a:ext cx="6401656" cy="4390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组合 15"/>
          <p:cNvGrpSpPr/>
          <p:nvPr/>
        </p:nvGrpSpPr>
        <p:grpSpPr>
          <a:xfrm>
            <a:off x="460317" y="2887595"/>
            <a:ext cx="3719799" cy="1889842"/>
            <a:chOff x="482741" y="3192714"/>
            <a:chExt cx="3719799" cy="1889842"/>
          </a:xfrm>
        </p:grpSpPr>
        <p:grpSp>
          <p:nvGrpSpPr>
            <p:cNvPr id="17" name="组合 16"/>
            <p:cNvGrpSpPr/>
            <p:nvPr/>
          </p:nvGrpSpPr>
          <p:grpSpPr>
            <a:xfrm>
              <a:off x="507490" y="4713224"/>
              <a:ext cx="3695050" cy="369332"/>
              <a:chOff x="458531" y="3297426"/>
              <a:chExt cx="3695050" cy="369332"/>
            </a:xfrm>
          </p:grpSpPr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>
                <a:off x="458531" y="3441297"/>
                <a:ext cx="131762" cy="1333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>
                  <a:latin typeface="Impact" pitchFamily="34" charset="0"/>
                  <a:ea typeface="Adobe 繁黑體 Std B" pitchFamily="34" charset="-128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93357" y="3297426"/>
                <a:ext cx="326022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itchFamily="2" charset="-122"/>
                    <a:ea typeface="宋体" pitchFamily="2" charset="-122"/>
                  </a:rPr>
                  <a:t>客户的消费量和退货率成反比</a:t>
                </a:r>
                <a:endParaRPr lang="en-US" altLang="zh-CN" dirty="0"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82741" y="3192714"/>
              <a:ext cx="3719798" cy="1151477"/>
              <a:chOff x="446838" y="2497960"/>
              <a:chExt cx="3719798" cy="1151477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446838" y="2497960"/>
                <a:ext cx="3719798" cy="646331"/>
                <a:chOff x="458531" y="3333853"/>
                <a:chExt cx="3719798" cy="646331"/>
              </a:xfrm>
            </p:grpSpPr>
            <p:sp>
              <p:nvSpPr>
                <p:cNvPr id="26" name="椭圆 25"/>
                <p:cNvSpPr>
                  <a:spLocks noChangeAspect="1"/>
                </p:cNvSpPr>
                <p:nvPr/>
              </p:nvSpPr>
              <p:spPr>
                <a:xfrm>
                  <a:off x="458531" y="3441297"/>
                  <a:ext cx="131762" cy="133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latin typeface="Impact" pitchFamily="34" charset="0"/>
                    <a:ea typeface="Adobe 繁黑體 Std B" pitchFamily="34" charset="-128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893357" y="3333853"/>
                  <a:ext cx="3284972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Puebla </a:t>
                  </a:r>
                  <a:r>
                    <a:rPr lang="en-US" altLang="zh-CN" dirty="0" err="1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Remision</a:t>
                  </a:r>
                  <a:r>
                    <a:rPr lang="zh-CN" altLang="zh-CN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是</a:t>
                  </a:r>
                  <a:r>
                    <a:rPr lang="zh-CN" altLang="zh-CN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一个大客户，但是退货率也偏</a:t>
                  </a:r>
                  <a:r>
                    <a:rPr lang="zh-CN" altLang="zh-CN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高</a:t>
                  </a:r>
                  <a:endParaRPr lang="en-US" altLang="zh-CN" dirty="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446838" y="3282507"/>
                <a:ext cx="2065169" cy="366930"/>
                <a:chOff x="450680" y="3796960"/>
                <a:chExt cx="2065169" cy="366930"/>
              </a:xfrm>
            </p:grpSpPr>
            <p:sp>
              <p:nvSpPr>
                <p:cNvPr id="23" name="椭圆 22"/>
                <p:cNvSpPr>
                  <a:spLocks noChangeAspect="1"/>
                </p:cNvSpPr>
                <p:nvPr/>
              </p:nvSpPr>
              <p:spPr>
                <a:xfrm>
                  <a:off x="450680" y="3893236"/>
                  <a:ext cx="131762" cy="133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latin typeface="Impact" pitchFamily="34" charset="0"/>
                    <a:ea typeface="Adobe 繁黑體 Std B" pitchFamily="34" charset="-128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885505" y="3796960"/>
                  <a:ext cx="1630344" cy="3669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客户源较单一</a:t>
                  </a:r>
                  <a:endParaRPr lang="zh-CN" altLang="en-US" dirty="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21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6" y="1586503"/>
            <a:ext cx="2445524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400" dirty="0" smtClean="0"/>
              <a:t>客户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3331030" y="1586503"/>
            <a:ext cx="5094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所有客户</a:t>
            </a:r>
            <a:r>
              <a:rPr lang="zh-CN" altLang="en-US" dirty="0"/>
              <a:t>对</a:t>
            </a:r>
            <a:r>
              <a:rPr lang="zh-CN" altLang="zh-CN" dirty="0"/>
              <a:t>该公司产品消费的累积贡献情况</a:t>
            </a:r>
            <a:r>
              <a:rPr lang="zh-CN" altLang="en-US" dirty="0"/>
              <a:t>分析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53194" y="3552069"/>
            <a:ext cx="4351169" cy="1153879"/>
            <a:chOff x="446838" y="2497960"/>
            <a:chExt cx="4351169" cy="1153879"/>
          </a:xfrm>
        </p:grpSpPr>
        <p:grpSp>
          <p:nvGrpSpPr>
            <p:cNvPr id="19" name="组合 18"/>
            <p:cNvGrpSpPr/>
            <p:nvPr/>
          </p:nvGrpSpPr>
          <p:grpSpPr>
            <a:xfrm>
              <a:off x="446838" y="2497960"/>
              <a:ext cx="4155226" cy="646331"/>
              <a:chOff x="458531" y="3333853"/>
              <a:chExt cx="4155226" cy="646331"/>
            </a:xfrm>
          </p:grpSpPr>
          <p:sp>
            <p:nvSpPr>
              <p:cNvPr id="26" name="椭圆 25"/>
              <p:cNvSpPr>
                <a:spLocks noChangeAspect="1"/>
              </p:cNvSpPr>
              <p:nvPr/>
            </p:nvSpPr>
            <p:spPr>
              <a:xfrm>
                <a:off x="458531" y="3441297"/>
                <a:ext cx="131762" cy="1333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>
                  <a:latin typeface="Impact" pitchFamily="34" charset="0"/>
                  <a:ea typeface="Adobe 繁黑體 Std B" pitchFamily="34" charset="-128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93357" y="3333853"/>
                <a:ext cx="37204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曲线</a:t>
                </a:r>
                <a:r>
                  <a:rPr lang="zh-CN" altLang="zh-CN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随客户</a:t>
                </a:r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数量的增多逐渐趋于平缓，销量的累积百分比逐渐趋于</a:t>
                </a:r>
                <a:r>
                  <a:rPr lang="en-US" altLang="zh-CN" dirty="0">
                    <a:latin typeface="宋体" pitchFamily="2" charset="-122"/>
                    <a:ea typeface="宋体" pitchFamily="2" charset="-122"/>
                  </a:rPr>
                  <a:t>1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46838" y="3282507"/>
              <a:ext cx="4351169" cy="369332"/>
              <a:chOff x="450680" y="3796960"/>
              <a:chExt cx="4351169" cy="369332"/>
            </a:xfrm>
          </p:grpSpPr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>
                <a:off x="450680" y="3893236"/>
                <a:ext cx="131762" cy="1333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>
                  <a:latin typeface="Impact" pitchFamily="34" charset="0"/>
                  <a:ea typeface="Adobe 繁黑體 Std B" pitchFamily="34" charset="-128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85504" y="3796960"/>
                <a:ext cx="39163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约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1/4</a:t>
                </a:r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</a:t>
                </a:r>
                <a:r>
                  <a:rPr lang="zh-CN" altLang="zh-CN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客户消费</a:t>
                </a:r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了公司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3/4</a:t>
                </a:r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</a:t>
                </a:r>
                <a:r>
                  <a:rPr lang="zh-CN" altLang="zh-CN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产品</a:t>
                </a:r>
                <a:endParaRPr lang="zh-CN" altLang="en-US" dirty="0">
                  <a:latin typeface="宋体" pitchFamily="2" charset="-122"/>
                  <a:ea typeface="宋体" pitchFamily="2" charset="-122"/>
                </a:endParaRPr>
              </a:p>
            </p:txBody>
          </p:sp>
        </p:grpSp>
      </p:grpSp>
      <p:pic>
        <p:nvPicPr>
          <p:cNvPr id="22" name="图片 21" descr="C:\Users\zx845396\Desktop\课程设计2\分析\图表\untitled1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395" y="1955835"/>
            <a:ext cx="6296524" cy="423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22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6" y="1586503"/>
            <a:ext cx="2445524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400" dirty="0" smtClean="0"/>
              <a:t>客户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3331031" y="1586503"/>
            <a:ext cx="3592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客户和购买渠道的相关情况分析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733803" y="5054298"/>
            <a:ext cx="4155226" cy="646331"/>
            <a:chOff x="458531" y="3333853"/>
            <a:chExt cx="4155226" cy="646331"/>
          </a:xfrm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3357" y="3333853"/>
              <a:ext cx="37204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大多数客户只是通过一个购买渠道买到产品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734340" y="2348213"/>
          <a:ext cx="5894433" cy="1646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570"/>
                <a:gridCol w="906179"/>
                <a:gridCol w="1179228"/>
                <a:gridCol w="1179228"/>
                <a:gridCol w="1179228"/>
              </a:tblGrid>
              <a:tr h="823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销售</a:t>
                      </a:r>
                      <a:r>
                        <a:rPr lang="zh-CN" sz="1600" kern="100" dirty="0">
                          <a:effectLst/>
                        </a:rPr>
                        <a:t>渠道数</a:t>
                      </a:r>
                      <a:endParaRPr lang="zh-CN" sz="1600" kern="100" dirty="0">
                        <a:effectLst/>
                        <a:latin typeface="Times New Roman" pitchFamily="18" charset="0"/>
                        <a:ea typeface="DengXi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itchFamily="18" charset="0"/>
                        <a:ea typeface="DengXi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itchFamily="18" charset="0"/>
                        <a:ea typeface="DengXi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3</a:t>
                      </a:r>
                      <a:endParaRPr lang="zh-CN" sz="1600" kern="100" dirty="0">
                        <a:effectLst/>
                        <a:latin typeface="Times New Roman" pitchFamily="18" charset="0"/>
                        <a:ea typeface="DengXi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4</a:t>
                      </a:r>
                      <a:endParaRPr lang="zh-CN" sz="1600" kern="100" dirty="0">
                        <a:effectLst/>
                        <a:latin typeface="Times New Roman" pitchFamily="18" charset="0"/>
                        <a:ea typeface="DengXian"/>
                      </a:endParaRPr>
                    </a:p>
                  </a:txBody>
                  <a:tcPr marL="68580" marR="68580" marT="0" marB="0"/>
                </a:tc>
              </a:tr>
              <a:tr h="823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客户</a:t>
                      </a:r>
                      <a:r>
                        <a:rPr lang="zh-CN" sz="1600" kern="100" dirty="0">
                          <a:effectLst/>
                        </a:rPr>
                        <a:t>数量</a:t>
                      </a:r>
                      <a:endParaRPr lang="zh-CN" sz="1600" kern="100" dirty="0">
                        <a:effectLst/>
                        <a:latin typeface="Times New Roman" pitchFamily="18" charset="0"/>
                        <a:ea typeface="DengXi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874022</a:t>
                      </a:r>
                      <a:endParaRPr lang="zh-CN" sz="1600" kern="100" dirty="0">
                        <a:effectLst/>
                        <a:latin typeface="Times New Roman" pitchFamily="18" charset="0"/>
                        <a:ea typeface="DengXi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6516</a:t>
                      </a:r>
                      <a:endParaRPr lang="zh-CN" sz="1600" kern="100" dirty="0">
                        <a:effectLst/>
                        <a:latin typeface="Times New Roman" pitchFamily="18" charset="0"/>
                        <a:ea typeface="DengXi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65</a:t>
                      </a:r>
                      <a:endParaRPr lang="zh-CN" sz="1600" kern="100" dirty="0">
                        <a:effectLst/>
                        <a:latin typeface="Times New Roman" pitchFamily="18" charset="0"/>
                        <a:ea typeface="DengXi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itchFamily="18" charset="0"/>
                        <a:ea typeface="DengXi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959151" y="6523630"/>
            <a:ext cx="380767" cy="131889"/>
          </a:xfrm>
        </p:spPr>
        <p:txBody>
          <a:bodyPr/>
          <a:lstStyle/>
          <a:p>
            <a:fld id="{C33509E8-EDB3-4BFB-9C63-B01D176D4351}" type="slidenum"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fld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6" y="1586503"/>
            <a:ext cx="2445524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400" dirty="0" smtClean="0"/>
              <a:t>客户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3331031" y="1586503"/>
            <a:ext cx="3592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客户和销售路线的相关关系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53194" y="3552069"/>
            <a:ext cx="4155226" cy="646331"/>
            <a:chOff x="458531" y="3333853"/>
            <a:chExt cx="4155226" cy="646331"/>
          </a:xfrm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458531" y="3441297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3357" y="3333853"/>
              <a:ext cx="37204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大部分客户的产品是从不超过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10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条销售</a:t>
              </a:r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路线得到</a:t>
              </a:r>
              <a:endParaRPr lang="en-US" altLang="zh-CN" dirty="0"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20" name="图片 19" descr="C:\Users\zx845396\Desktop\课程设计2\分析\图表\untitled1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63" y="1955835"/>
            <a:ext cx="6383610" cy="442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5" y="1586503"/>
            <a:ext cx="3118381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zh-CN" sz="2400" dirty="0" smtClean="0"/>
              <a:t>销售</a:t>
            </a:r>
            <a:r>
              <a:rPr lang="zh-CN" altLang="en-US" sz="2400" dirty="0"/>
              <a:t>产品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4003885" y="1641681"/>
            <a:ext cx="6337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1719</a:t>
            </a:r>
            <a:r>
              <a:rPr lang="zh-CN" altLang="zh-CN" dirty="0" smtClean="0"/>
              <a:t>种</a:t>
            </a:r>
            <a:r>
              <a:rPr lang="zh-CN" altLang="en-US" dirty="0" smtClean="0"/>
              <a:t>产品中</a:t>
            </a:r>
            <a:r>
              <a:rPr lang="zh-CN" altLang="zh-CN" dirty="0" smtClean="0"/>
              <a:t>销售量</a:t>
            </a:r>
            <a:r>
              <a:rPr lang="zh-CN" altLang="zh-CN" dirty="0"/>
              <a:t>排名前</a:t>
            </a:r>
            <a:r>
              <a:rPr lang="en-US" altLang="zh-CN" dirty="0"/>
              <a:t>100</a:t>
            </a:r>
            <a:r>
              <a:rPr lang="zh-CN" altLang="zh-CN" dirty="0"/>
              <a:t>的产品的销量和</a:t>
            </a:r>
            <a:r>
              <a:rPr lang="zh-CN" altLang="zh-CN" dirty="0" smtClean="0"/>
              <a:t>退</a:t>
            </a:r>
            <a:r>
              <a:rPr lang="zh-CN" altLang="en-US" dirty="0" smtClean="0"/>
              <a:t>回</a:t>
            </a:r>
            <a:r>
              <a:rPr lang="zh-CN" altLang="zh-CN" dirty="0" smtClean="0"/>
              <a:t>率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pic>
        <p:nvPicPr>
          <p:cNvPr id="15" name="图片 14" descr="C:\Users\zx845396\Desktop\课程设计2\分析\图表\1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21" y="1958237"/>
            <a:ext cx="6601324" cy="4274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组合 15"/>
          <p:cNvGrpSpPr/>
          <p:nvPr/>
        </p:nvGrpSpPr>
        <p:grpSpPr>
          <a:xfrm>
            <a:off x="460317" y="3315657"/>
            <a:ext cx="4003547" cy="2203268"/>
            <a:chOff x="482741" y="3192714"/>
            <a:chExt cx="4003547" cy="2203268"/>
          </a:xfrm>
        </p:grpSpPr>
        <p:grpSp>
          <p:nvGrpSpPr>
            <p:cNvPr id="17" name="组合 16"/>
            <p:cNvGrpSpPr/>
            <p:nvPr/>
          </p:nvGrpSpPr>
          <p:grpSpPr>
            <a:xfrm>
              <a:off x="507490" y="4749651"/>
              <a:ext cx="3978798" cy="646331"/>
              <a:chOff x="458531" y="3333853"/>
              <a:chExt cx="3978798" cy="646331"/>
            </a:xfrm>
          </p:grpSpPr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>
                <a:off x="458531" y="3441297"/>
                <a:ext cx="131762" cy="1333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>
                  <a:latin typeface="Impact" pitchFamily="34" charset="0"/>
                  <a:ea typeface="Adobe 繁黑體 Std B" pitchFamily="34" charset="-128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93356" y="3333853"/>
                <a:ext cx="35439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itchFamily="2" charset="-122"/>
                    <a:ea typeface="宋体" pitchFamily="2" charset="-122"/>
                  </a:rPr>
                  <a:t>退货率和销量并没有明显的相关性</a:t>
                </a:r>
                <a:endParaRPr lang="en-US" altLang="zh-CN" dirty="0"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82741" y="3192714"/>
              <a:ext cx="3978798" cy="1151477"/>
              <a:chOff x="446838" y="2497960"/>
              <a:chExt cx="3978798" cy="1151477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446838" y="2497960"/>
                <a:ext cx="3978798" cy="369332"/>
                <a:chOff x="458531" y="3333853"/>
                <a:chExt cx="3978798" cy="369332"/>
              </a:xfrm>
            </p:grpSpPr>
            <p:sp>
              <p:nvSpPr>
                <p:cNvPr id="26" name="椭圆 25"/>
                <p:cNvSpPr>
                  <a:spLocks noChangeAspect="1"/>
                </p:cNvSpPr>
                <p:nvPr/>
              </p:nvSpPr>
              <p:spPr>
                <a:xfrm>
                  <a:off x="458531" y="3441297"/>
                  <a:ext cx="131762" cy="133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latin typeface="Impact" pitchFamily="34" charset="0"/>
                    <a:ea typeface="Adobe 繁黑體 Std B" pitchFamily="34" charset="-128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893356" y="3333853"/>
                  <a:ext cx="354397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dirty="0">
                      <a:latin typeface="宋体" pitchFamily="2" charset="-122"/>
                      <a:ea typeface="宋体" pitchFamily="2" charset="-122"/>
                    </a:rPr>
                    <a:t>销量</a:t>
                  </a:r>
                  <a:r>
                    <a:rPr lang="zh-CN" altLang="en-US" dirty="0">
                      <a:latin typeface="宋体" pitchFamily="2" charset="-122"/>
                      <a:ea typeface="宋体" pitchFamily="2" charset="-122"/>
                    </a:rPr>
                    <a:t>前三</a:t>
                  </a:r>
                  <a:r>
                    <a:rPr lang="zh-CN" altLang="zh-CN" dirty="0">
                      <a:latin typeface="宋体" pitchFamily="2" charset="-122"/>
                      <a:ea typeface="宋体" pitchFamily="2" charset="-122"/>
                    </a:rPr>
                    <a:t>的产品退回率</a:t>
                  </a:r>
                  <a:r>
                    <a:rPr lang="zh-CN" altLang="en-US" dirty="0">
                      <a:latin typeface="宋体" pitchFamily="2" charset="-122"/>
                      <a:ea typeface="宋体" pitchFamily="2" charset="-122"/>
                    </a:rPr>
                    <a:t>都比较低</a:t>
                  </a:r>
                  <a:endParaRPr lang="en-US" altLang="zh-CN" dirty="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446838" y="3280105"/>
                <a:ext cx="3774815" cy="369332"/>
                <a:chOff x="450680" y="3794558"/>
                <a:chExt cx="3774815" cy="369332"/>
              </a:xfrm>
            </p:grpSpPr>
            <p:sp>
              <p:nvSpPr>
                <p:cNvPr id="23" name="椭圆 22"/>
                <p:cNvSpPr>
                  <a:spLocks noChangeAspect="1"/>
                </p:cNvSpPr>
                <p:nvPr/>
              </p:nvSpPr>
              <p:spPr>
                <a:xfrm>
                  <a:off x="450680" y="3893236"/>
                  <a:ext cx="131762" cy="133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latin typeface="Impact" pitchFamily="34" charset="0"/>
                    <a:ea typeface="Adobe 繁黑體 Std B" pitchFamily="34" charset="-128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885505" y="3794558"/>
                  <a:ext cx="333999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>
                      <a:latin typeface="宋体" pitchFamily="2" charset="-122"/>
                      <a:ea typeface="宋体" pitchFamily="2" charset="-122"/>
                    </a:rPr>
                    <a:t>个别</a:t>
                  </a:r>
                  <a:r>
                    <a:rPr lang="zh-CN" altLang="zh-CN" dirty="0">
                      <a:latin typeface="宋体" pitchFamily="2" charset="-122"/>
                      <a:ea typeface="宋体" pitchFamily="2" charset="-122"/>
                    </a:rPr>
                    <a:t>产品销量高，退回率</a:t>
                  </a:r>
                  <a:r>
                    <a:rPr lang="zh-CN" altLang="en-US" dirty="0">
                      <a:latin typeface="宋体" pitchFamily="2" charset="-122"/>
                      <a:ea typeface="宋体" pitchFamily="2" charset="-122"/>
                    </a:rPr>
                    <a:t>也搞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5616" y="59595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smtClean="0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85505" y="1586503"/>
            <a:ext cx="3118381" cy="4269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zh-CN" sz="2400" dirty="0" smtClean="0"/>
              <a:t>销售</a:t>
            </a:r>
            <a:r>
              <a:rPr lang="zh-CN" altLang="en-US" sz="2400" dirty="0"/>
              <a:t>产品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数据探索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0317" y="1641681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3" name="Rectangle 32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4003886" y="1605698"/>
            <a:ext cx="3542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产品的平均单价的相关分布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60317" y="3315657"/>
            <a:ext cx="4003547" cy="2480267"/>
            <a:chOff x="482741" y="3192714"/>
            <a:chExt cx="4003547" cy="2480267"/>
          </a:xfrm>
        </p:grpSpPr>
        <p:grpSp>
          <p:nvGrpSpPr>
            <p:cNvPr id="17" name="组合 16"/>
            <p:cNvGrpSpPr/>
            <p:nvPr/>
          </p:nvGrpSpPr>
          <p:grpSpPr>
            <a:xfrm>
              <a:off x="507490" y="4749651"/>
              <a:ext cx="3978798" cy="923330"/>
              <a:chOff x="458531" y="3333853"/>
              <a:chExt cx="3978798" cy="923330"/>
            </a:xfrm>
          </p:grpSpPr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>
                <a:off x="458531" y="3441297"/>
                <a:ext cx="131762" cy="1333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>
                  <a:latin typeface="Impact" pitchFamily="34" charset="0"/>
                  <a:ea typeface="Adobe 繁黑體 Std B" pitchFamily="34" charset="-128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93356" y="3333853"/>
                <a:ext cx="354397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dirty="0" smtClean="0">
                    <a:latin typeface="宋体" pitchFamily="2" charset="-122"/>
                    <a:ea typeface="宋体" pitchFamily="2" charset="-122"/>
                  </a:rPr>
                  <a:t>销售</a:t>
                </a:r>
                <a:r>
                  <a:rPr lang="zh-CN" altLang="zh-CN" dirty="0">
                    <a:latin typeface="宋体" pitchFamily="2" charset="-122"/>
                    <a:ea typeface="宋体" pitchFamily="2" charset="-122"/>
                  </a:rPr>
                  <a:t>单价大于</a:t>
                </a:r>
                <a:r>
                  <a:rPr lang="en-US" altLang="zh-CN" dirty="0">
                    <a:latin typeface="宋体" pitchFamily="2" charset="-122"/>
                    <a:ea typeface="宋体" pitchFamily="2" charset="-122"/>
                  </a:rPr>
                  <a:t>30</a:t>
                </a:r>
                <a:r>
                  <a:rPr lang="zh-CN" altLang="zh-CN" dirty="0" smtClean="0">
                    <a:latin typeface="宋体" pitchFamily="2" charset="-122"/>
                    <a:ea typeface="宋体" pitchFamily="2" charset="-122"/>
                  </a:rPr>
                  <a:t>的产品不是</a:t>
                </a:r>
                <a:r>
                  <a:rPr lang="zh-CN" altLang="zh-CN" dirty="0">
                    <a:latin typeface="宋体" pitchFamily="2" charset="-122"/>
                    <a:ea typeface="宋体" pitchFamily="2" charset="-122"/>
                  </a:rPr>
                  <a:t>主打</a:t>
                </a:r>
                <a:r>
                  <a:rPr lang="zh-CN" altLang="zh-CN" dirty="0" smtClean="0">
                    <a:latin typeface="宋体" pitchFamily="2" charset="-122"/>
                    <a:ea typeface="宋体" pitchFamily="2" charset="-122"/>
                  </a:rPr>
                  <a:t>产品</a:t>
                </a:r>
                <a:endParaRPr lang="zh-CN" altLang="zh-CN" dirty="0">
                  <a:latin typeface="宋体" pitchFamily="2" charset="-122"/>
                  <a:ea typeface="宋体" pitchFamily="2" charset="-122"/>
                </a:endParaRPr>
              </a:p>
              <a:p>
                <a:r>
                  <a:rPr lang="en-US" altLang="zh-CN" dirty="0"/>
                  <a:t> </a:t>
                </a:r>
                <a:endParaRPr lang="zh-CN" altLang="zh-CN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82741" y="3192714"/>
              <a:ext cx="3978798" cy="1151477"/>
              <a:chOff x="446838" y="2497960"/>
              <a:chExt cx="3978798" cy="1151477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446838" y="2497960"/>
                <a:ext cx="3978798" cy="646331"/>
                <a:chOff x="458531" y="3333853"/>
                <a:chExt cx="3978798" cy="646331"/>
              </a:xfrm>
            </p:grpSpPr>
            <p:sp>
              <p:nvSpPr>
                <p:cNvPr id="26" name="椭圆 25"/>
                <p:cNvSpPr>
                  <a:spLocks noChangeAspect="1"/>
                </p:cNvSpPr>
                <p:nvPr/>
              </p:nvSpPr>
              <p:spPr>
                <a:xfrm>
                  <a:off x="458531" y="3441297"/>
                  <a:ext cx="131762" cy="133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latin typeface="Impact" pitchFamily="34" charset="0"/>
                    <a:ea typeface="Adobe 繁黑體 Std B" pitchFamily="34" charset="-128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893356" y="3333853"/>
                  <a:ext cx="3543973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>
                      <a:latin typeface="宋体" pitchFamily="2" charset="-122"/>
                      <a:ea typeface="宋体" pitchFamily="2" charset="-122"/>
                    </a:rPr>
                    <a:t>每种产品的平均单价主要集中在</a:t>
                  </a:r>
                  <a:r>
                    <a:rPr lang="en-US" altLang="zh-CN" dirty="0">
                      <a:latin typeface="宋体" pitchFamily="2" charset="-122"/>
                      <a:ea typeface="宋体" pitchFamily="2" charset="-122"/>
                    </a:rPr>
                    <a:t>[0,20]</a:t>
                  </a:r>
                  <a:r>
                    <a:rPr lang="zh-CN" altLang="en-US" dirty="0">
                      <a:latin typeface="宋体" pitchFamily="2" charset="-122"/>
                      <a:ea typeface="宋体" pitchFamily="2" charset="-122"/>
                    </a:rPr>
                    <a:t>之内</a:t>
                  </a:r>
                  <a:endParaRPr lang="en-US" altLang="zh-CN" dirty="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446838" y="3280105"/>
                <a:ext cx="3774815" cy="369332"/>
                <a:chOff x="450680" y="3794558"/>
                <a:chExt cx="3774815" cy="369332"/>
              </a:xfrm>
            </p:grpSpPr>
            <p:sp>
              <p:nvSpPr>
                <p:cNvPr id="23" name="椭圆 22"/>
                <p:cNvSpPr>
                  <a:spLocks noChangeAspect="1"/>
                </p:cNvSpPr>
                <p:nvPr/>
              </p:nvSpPr>
              <p:spPr>
                <a:xfrm>
                  <a:off x="450680" y="3893236"/>
                  <a:ext cx="131762" cy="133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latin typeface="Impact" pitchFamily="34" charset="0"/>
                    <a:ea typeface="Adobe 繁黑體 Std B" pitchFamily="34" charset="-128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885505" y="3794558"/>
                  <a:ext cx="333999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>
                      <a:latin typeface="宋体" pitchFamily="2" charset="-122"/>
                      <a:ea typeface="宋体" pitchFamily="2" charset="-122"/>
                    </a:rPr>
                    <a:t>单价为</a:t>
                  </a:r>
                  <a:r>
                    <a:rPr lang="en-US" altLang="zh-CN" dirty="0">
                      <a:latin typeface="宋体" pitchFamily="2" charset="-122"/>
                      <a:ea typeface="宋体" pitchFamily="2" charset="-122"/>
                    </a:rPr>
                    <a:t>8</a:t>
                  </a:r>
                  <a:r>
                    <a:rPr lang="zh-CN" altLang="en-US" dirty="0">
                      <a:latin typeface="宋体" pitchFamily="2" charset="-122"/>
                      <a:ea typeface="宋体" pitchFamily="2" charset="-122"/>
                    </a:rPr>
                    <a:t>的产品品种最多</a:t>
                  </a:r>
                </a:p>
              </p:txBody>
            </p:sp>
          </p:grpSp>
        </p:grpSp>
      </p:grpSp>
      <p:pic>
        <p:nvPicPr>
          <p:cNvPr id="22" name="图片 21" descr="C:\Users\zx845396\Desktop\课程设计2\分析\图表\untitled1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78" y="1993094"/>
            <a:ext cx="6801724" cy="4209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2000" cy="68242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70705" y="1844040"/>
            <a:ext cx="3805555" cy="405384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2530" y="3495675"/>
            <a:ext cx="1011174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/>
              <a:t>数据预测准备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741420" y="2575560"/>
            <a:ext cx="5073650" cy="6883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smtClean="0">
                <a:solidFill>
                  <a:schemeClr val="bg1"/>
                </a:solidFill>
              </a:rPr>
              <a:t>PART FOUR</a:t>
            </a:r>
            <a:endParaRPr lang="en-US" altLang="zh-CN" sz="40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-45720" y="1120140"/>
            <a:ext cx="12248515" cy="0"/>
          </a:xfrm>
          <a:prstGeom prst="line">
            <a:avLst/>
          </a:prstGeom>
          <a:ln w="104775" cmpd="sng">
            <a:solidFill>
              <a:schemeClr val="accent4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57200" y="472440"/>
            <a:ext cx="38779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ko-KR" sz="3200" b="1" dirty="0" smtClean="0">
                <a:solidFill>
                  <a:schemeClr val="accent1"/>
                </a:solidFill>
                <a:sym typeface="+mn-ea"/>
              </a:rPr>
              <a:t>数据分析</a:t>
            </a:r>
            <a:r>
              <a:rPr lang="zh-CN" altLang="en-US" sz="3200" b="1" dirty="0" smtClean="0">
                <a:solidFill>
                  <a:schemeClr val="accent1"/>
                </a:solidFill>
                <a:sym typeface="+mn-ea"/>
              </a:rPr>
              <a:t>与</a:t>
            </a:r>
            <a:r>
              <a:rPr lang="zh-CN" altLang="ko-KR" sz="3200" b="1" dirty="0" smtClean="0">
                <a:solidFill>
                  <a:schemeClr val="accent1"/>
                </a:solidFill>
                <a:sym typeface="+mn-ea"/>
              </a:rPr>
              <a:t>统计建模</a:t>
            </a:r>
            <a:endParaRPr lang="zh-CN" altLang="ko-KR" sz="3200" b="1" dirty="0">
              <a:solidFill>
                <a:schemeClr val="accent1"/>
              </a:solidFill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788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9896" y="53499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27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8240713" y="3276918"/>
            <a:ext cx="1885950" cy="188595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7868285" y="1638935"/>
            <a:ext cx="1887538" cy="18859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9572625" y="3217863"/>
            <a:ext cx="1887538" cy="18859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6200000" flipH="1">
            <a:off x="9464675" y="1422400"/>
            <a:ext cx="1885950" cy="18859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06120" y="1475470"/>
            <a:ext cx="1819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数据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变换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37590" y="2254250"/>
            <a:ext cx="610616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使用机器学习对需求量进行预测</a:t>
            </a:r>
          </a:p>
          <a:p>
            <a:endParaRPr lang="zh-CN" altLang="en-US" b="1" dirty="0"/>
          </a:p>
          <a:p>
            <a:r>
              <a:rPr lang="zh-CN" altLang="en-US" dirty="0"/>
              <a:t>原始数据中需求量的五数</a:t>
            </a:r>
          </a:p>
          <a:p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6120" y="3207385"/>
            <a:ext cx="7171690" cy="819150"/>
          </a:xfrm>
          <a:prstGeom prst="rect">
            <a:avLst/>
          </a:prstGeom>
        </p:spPr>
      </p:pic>
      <p:sp>
        <p:nvSpPr>
          <p:cNvPr id="184" name=" 184"/>
          <p:cNvSpPr/>
          <p:nvPr/>
        </p:nvSpPr>
        <p:spPr>
          <a:xfrm flipH="1">
            <a:off x="800735" y="2346960"/>
            <a:ext cx="184150" cy="1720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1080" y="4297680"/>
            <a:ext cx="497028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从上表可以看出，数据的</a:t>
            </a:r>
            <a:r>
              <a:rPr lang="zh-CN" altLang="en-US" dirty="0" smtClean="0"/>
              <a:t>分布是分散</a:t>
            </a:r>
            <a:r>
              <a:rPr lang="zh-CN" altLang="en-US" dirty="0"/>
              <a:t>且有偏的。</a:t>
            </a:r>
          </a:p>
        </p:txBody>
      </p:sp>
    </p:spTree>
    <p:extLst>
      <p:ext uri="{BB962C8B-B14F-4D97-AF65-F5344CB8AC3E}">
        <p14:creationId xmlns:p14="http://schemas.microsoft.com/office/powerpoint/2010/main" val="3320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/>
      <p:bldP spid="18" grpId="0"/>
      <p:bldP spid="184" grpId="0" animBg="1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9896" y="53499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28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6765" y="1501775"/>
            <a:ext cx="435229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数据变换</a:t>
            </a:r>
            <a:endParaRPr kumimoji="1"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图片 1"/>
          <p:cNvSpPr/>
          <p:nvPr/>
        </p:nvSpPr>
        <p:spPr>
          <a:xfrm>
            <a:off x="6096000" y="3429000"/>
            <a:ext cx="2520000" cy="1800000"/>
          </a:xfrm>
        </p:spPr>
      </p:sp>
      <p:sp>
        <p:nvSpPr>
          <p:cNvPr id="9" name="图片 1"/>
          <p:cNvSpPr/>
          <p:nvPr/>
        </p:nvSpPr>
        <p:spPr>
          <a:xfrm>
            <a:off x="6223000" y="3556000"/>
            <a:ext cx="2520000" cy="1800000"/>
          </a:xfrm>
        </p:spPr>
      </p:sp>
      <p:sp>
        <p:nvSpPr>
          <p:cNvPr id="10" name="图片 2"/>
          <p:cNvSpPr/>
          <p:nvPr/>
        </p:nvSpPr>
        <p:spPr>
          <a:xfrm>
            <a:off x="3703320" y="3459480"/>
            <a:ext cx="5752465" cy="2988310"/>
          </a:xfrm>
        </p:spPr>
      </p:sp>
      <p:sp>
        <p:nvSpPr>
          <p:cNvPr id="11" name="图片 1"/>
          <p:cNvSpPr/>
          <p:nvPr/>
        </p:nvSpPr>
        <p:spPr>
          <a:xfrm>
            <a:off x="6096000" y="3429000"/>
            <a:ext cx="4046561" cy="2890401"/>
          </a:xfrm>
        </p:spPr>
      </p:sp>
      <p:sp>
        <p:nvSpPr>
          <p:cNvPr id="13" name="图片 1"/>
          <p:cNvSpPr/>
          <p:nvPr/>
        </p:nvSpPr>
        <p:spPr>
          <a:xfrm>
            <a:off x="6223000" y="3556000"/>
            <a:ext cx="4046561" cy="2890401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sp>
      <p:sp>
        <p:nvSpPr>
          <p:cNvPr id="15" name="文本框 14"/>
          <p:cNvSpPr txBox="1"/>
          <p:nvPr/>
        </p:nvSpPr>
        <p:spPr>
          <a:xfrm>
            <a:off x="1142365" y="5485130"/>
            <a:ext cx="10431145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分析：上图均为产品调整后需求量的分布，可以看出，需求量主要集中在0～250之间，只有极少数的需求量会在1000以上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17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4505" y="2002155"/>
            <a:ext cx="5365115" cy="3330575"/>
          </a:xfrm>
          <a:prstGeom prst="rect">
            <a:avLst/>
          </a:prstGeom>
        </p:spPr>
      </p:pic>
      <p:pic>
        <p:nvPicPr>
          <p:cNvPr id="19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3155" y="2017395"/>
            <a:ext cx="5160645" cy="3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6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9896" y="53499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29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6765" y="1501775"/>
            <a:ext cx="435229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数据变换</a:t>
            </a:r>
            <a:endParaRPr kumimoji="1"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13790" y="2330450"/>
            <a:ext cx="61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使用机器学习对需求量进行</a:t>
            </a:r>
            <a:r>
              <a:rPr lang="zh-CN" altLang="en-US" b="1" dirty="0" smtClean="0"/>
              <a:t>预测</a:t>
            </a:r>
            <a:endParaRPr lang="zh-CN" altLang="en-US" b="1" dirty="0"/>
          </a:p>
        </p:txBody>
      </p:sp>
      <p:sp>
        <p:nvSpPr>
          <p:cNvPr id="184" name=" 184"/>
          <p:cNvSpPr/>
          <p:nvPr/>
        </p:nvSpPr>
        <p:spPr>
          <a:xfrm flipH="1">
            <a:off x="800735" y="2346960"/>
            <a:ext cx="184150" cy="1720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图片 1"/>
          <p:cNvSpPr/>
          <p:nvPr/>
        </p:nvSpPr>
        <p:spPr>
          <a:xfrm>
            <a:off x="6096000" y="3429000"/>
            <a:ext cx="2520000" cy="1800000"/>
          </a:xfrm>
        </p:spPr>
      </p:sp>
      <p:sp>
        <p:nvSpPr>
          <p:cNvPr id="9" name="图片 1"/>
          <p:cNvSpPr/>
          <p:nvPr/>
        </p:nvSpPr>
        <p:spPr>
          <a:xfrm>
            <a:off x="6223000" y="3556000"/>
            <a:ext cx="2520000" cy="1800000"/>
          </a:xfrm>
        </p:spPr>
      </p:sp>
      <p:sp>
        <p:nvSpPr>
          <p:cNvPr id="10" name="图片 2"/>
          <p:cNvSpPr/>
          <p:nvPr/>
        </p:nvSpPr>
        <p:spPr>
          <a:xfrm>
            <a:off x="3703320" y="3459480"/>
            <a:ext cx="5752465" cy="2988310"/>
          </a:xfrm>
        </p:spPr>
      </p:sp>
      <p:sp>
        <p:nvSpPr>
          <p:cNvPr id="11" name="图片 1"/>
          <p:cNvSpPr/>
          <p:nvPr/>
        </p:nvSpPr>
        <p:spPr>
          <a:xfrm>
            <a:off x="6096000" y="3429000"/>
            <a:ext cx="4046561" cy="2890401"/>
          </a:xfrm>
        </p:spPr>
      </p:sp>
      <p:sp>
        <p:nvSpPr>
          <p:cNvPr id="13" name="图片 1"/>
          <p:cNvSpPr/>
          <p:nvPr/>
        </p:nvSpPr>
        <p:spPr>
          <a:xfrm>
            <a:off x="6223000" y="3556000"/>
            <a:ext cx="4046561" cy="2890401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885" y="5237993"/>
            <a:ext cx="7228840" cy="723900"/>
          </a:xfrm>
          <a:prstGeom prst="rect">
            <a:avLst/>
          </a:prstGeom>
        </p:spPr>
      </p:pic>
      <p:sp>
        <p:nvSpPr>
          <p:cNvPr id="8" name="图片 3"/>
          <p:cNvSpPr/>
          <p:nvPr/>
        </p:nvSpPr>
        <p:spPr>
          <a:xfrm>
            <a:off x="6096000" y="3429000"/>
            <a:ext cx="3528000" cy="2520000"/>
          </a:xfrm>
        </p:spPr>
      </p:sp>
      <p:pic>
        <p:nvPicPr>
          <p:cNvPr id="12" name="Picture 3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 rot="156584">
            <a:off x="8026082" y="1739782"/>
            <a:ext cx="3756303" cy="43591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6221" y="46890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预测变量变换后的数据的五数如下：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054252" y="2701484"/>
                <a:ext cx="8887157" cy="2169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为了使用机器学习方法进行预测时准确度的提升，需要对数据进行取</a:t>
                </a:r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对数变换，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ea typeface="宋体" charset="0"/>
                  </a:rPr>
                  <a:t>变换</a:t>
                </a:r>
                <a:r>
                  <a:rPr lang="zh-CN" altLang="en-US" dirty="0">
                    <a:ea typeface="宋体" charset="0"/>
                  </a:rPr>
                  <a:t>公式为</a:t>
                </a:r>
                <a:r>
                  <a:rPr lang="zh-CN" altLang="en-US" dirty="0" smtClean="0">
                    <a:ea typeface="宋体" charset="0"/>
                  </a:rPr>
                  <a:t>：</a:t>
                </a:r>
                <a:endParaRPr lang="en-US" altLang="zh-CN" dirty="0" smtClean="0">
                  <a:ea typeface="宋体" charset="0"/>
                </a:endParaRPr>
              </a:p>
              <a:p>
                <a:r>
                  <a:rPr lang="en-US" altLang="zh-CN" dirty="0">
                    <a:ea typeface="宋体" charset="0"/>
                  </a:rPr>
                  <a:t> </a:t>
                </a:r>
                <a:r>
                  <a:rPr lang="en-US" altLang="zh-CN" dirty="0" smtClean="0">
                    <a:ea typeface="宋体" charset="0"/>
                  </a:rPr>
                  <a:t>   </a:t>
                </a:r>
                <a:r>
                  <a:rPr lang="zh-CN" altLang="en-US" dirty="0" smtClean="0"/>
                  <a:t>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l</m:t>
                        </m:r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zh-CN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上</a:t>
                </a:r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式中：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/>
                      <m:t>y</m:t>
                    </m:r>
                  </m:oMath>
                </a14:m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：原始的预测</a:t>
                </a:r>
                <a:r>
                  <a:rPr lang="zh-CN" altLang="zh-CN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变量</a:t>
                </a:r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/>
                        </m:ctrlPr>
                      </m:accPr>
                      <m:e>
                        <m:r>
                          <a:rPr lang="en-US" altLang="zh-CN" i="1"/>
                          <m:t>𝑦</m:t>
                        </m:r>
                      </m:e>
                    </m:acc>
                  </m:oMath>
                </a14:m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：变换后的预测变量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ea typeface="宋体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52" y="2701484"/>
                <a:ext cx="8887157" cy="2169825"/>
              </a:xfrm>
              <a:prstGeom prst="rect">
                <a:avLst/>
              </a:prstGeom>
              <a:blipFill rotWithShape="0">
                <a:blip r:embed="rId5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5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84" grpId="0" animBg="1"/>
      <p:bldP spid="7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0"/>
            <a:ext cx="12132000" cy="68242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32960" y="1844040"/>
            <a:ext cx="3307080" cy="405384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07770" y="3495675"/>
            <a:ext cx="10111740" cy="79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/>
              <a:t>问题描述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756660" y="2575560"/>
            <a:ext cx="5073650" cy="6883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smtClean="0">
                <a:solidFill>
                  <a:schemeClr val="bg1"/>
                </a:solidFill>
              </a:rPr>
              <a:t>PART ONE</a:t>
            </a:r>
            <a:endParaRPr lang="en-US" altLang="zh-CN" sz="40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-45720" y="1120140"/>
            <a:ext cx="12248515" cy="0"/>
          </a:xfrm>
          <a:prstGeom prst="line">
            <a:avLst/>
          </a:prstGeom>
          <a:ln w="104775" cmpd="sng">
            <a:solidFill>
              <a:schemeClr val="accent4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57200" y="472440"/>
            <a:ext cx="38779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ko-KR" sz="3200" b="1" dirty="0" smtClean="0">
                <a:solidFill>
                  <a:schemeClr val="accent1"/>
                </a:solidFill>
                <a:sym typeface="+mn-ea"/>
              </a:rPr>
              <a:t>数据分析</a:t>
            </a:r>
            <a:r>
              <a:rPr lang="zh-CN" altLang="en-US" sz="3200" b="1" dirty="0" smtClean="0">
                <a:solidFill>
                  <a:schemeClr val="accent1"/>
                </a:solidFill>
                <a:sym typeface="+mn-ea"/>
              </a:rPr>
              <a:t>与</a:t>
            </a:r>
            <a:r>
              <a:rPr lang="zh-CN" altLang="ko-KR" sz="3200" b="1" dirty="0" smtClean="0">
                <a:solidFill>
                  <a:schemeClr val="accent1"/>
                </a:solidFill>
                <a:sym typeface="+mn-ea"/>
              </a:rPr>
              <a:t>统计建模</a:t>
            </a:r>
            <a:endParaRPr lang="zh-CN" altLang="ko-KR" sz="3200" b="1" dirty="0">
              <a:solidFill>
                <a:schemeClr val="accent1"/>
              </a:solidFill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88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2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  <p:bldP spid="7" grpId="14" animBg="1"/>
      <p:bldP spid="7" grpId="15" animBg="1"/>
      <p:bldP spid="7" grpId="16" animBg="1"/>
      <p:bldP spid="7" grpId="17" animBg="1"/>
      <p:bldP spid="7" grpId="18" animBg="1"/>
      <p:bldP spid="7" grpId="19" animBg="1"/>
      <p:bldP spid="7" grpId="20" animBg="1"/>
      <p:bldP spid="7" grpId="21" animBg="1"/>
      <p:bldP spid="7" grpId="22" animBg="1"/>
      <p:bldP spid="7" grpId="23" animBg="1"/>
      <p:bldP spid="7" grpId="24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9896" y="53499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30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6765" y="1501775"/>
            <a:ext cx="435229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数据变换</a:t>
            </a:r>
            <a:endParaRPr kumimoji="1"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13790" y="2330450"/>
            <a:ext cx="610616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使用机器学习对需求量进行预测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184" name=" 184"/>
          <p:cNvSpPr/>
          <p:nvPr/>
        </p:nvSpPr>
        <p:spPr>
          <a:xfrm flipH="1">
            <a:off x="800735" y="2346960"/>
            <a:ext cx="184150" cy="1720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图片 1"/>
          <p:cNvSpPr/>
          <p:nvPr/>
        </p:nvSpPr>
        <p:spPr>
          <a:xfrm>
            <a:off x="6096000" y="3429000"/>
            <a:ext cx="2520000" cy="1800000"/>
          </a:xfrm>
        </p:spPr>
      </p:sp>
      <p:sp>
        <p:nvSpPr>
          <p:cNvPr id="9" name="图片 1"/>
          <p:cNvSpPr/>
          <p:nvPr/>
        </p:nvSpPr>
        <p:spPr>
          <a:xfrm>
            <a:off x="6223000" y="3556000"/>
            <a:ext cx="2520000" cy="1800000"/>
          </a:xfrm>
        </p:spPr>
      </p:sp>
      <p:sp>
        <p:nvSpPr>
          <p:cNvPr id="10" name="图片 2"/>
          <p:cNvSpPr/>
          <p:nvPr/>
        </p:nvSpPr>
        <p:spPr>
          <a:xfrm>
            <a:off x="3703320" y="3459480"/>
            <a:ext cx="5752465" cy="2988310"/>
          </a:xfrm>
        </p:spPr>
      </p:sp>
      <p:sp>
        <p:nvSpPr>
          <p:cNvPr id="11" name="图片 1"/>
          <p:cNvSpPr/>
          <p:nvPr/>
        </p:nvSpPr>
        <p:spPr>
          <a:xfrm>
            <a:off x="6096000" y="3429000"/>
            <a:ext cx="4046561" cy="2890401"/>
          </a:xfrm>
        </p:spPr>
      </p:sp>
      <p:sp>
        <p:nvSpPr>
          <p:cNvPr id="13" name="图片 1"/>
          <p:cNvSpPr/>
          <p:nvPr/>
        </p:nvSpPr>
        <p:spPr>
          <a:xfrm>
            <a:off x="6223000" y="3556000"/>
            <a:ext cx="4046561" cy="2890401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sp>
      <p:sp>
        <p:nvSpPr>
          <p:cNvPr id="8" name="图片 3"/>
          <p:cNvSpPr/>
          <p:nvPr/>
        </p:nvSpPr>
        <p:spPr>
          <a:xfrm>
            <a:off x="6096000" y="3429000"/>
            <a:ext cx="3528000" cy="2520000"/>
          </a:xfrm>
        </p:spPr>
      </p:sp>
      <p:pic>
        <p:nvPicPr>
          <p:cNvPr id="6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4985" y="1720850"/>
            <a:ext cx="4872990" cy="36664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7085" y="3058795"/>
            <a:ext cx="5974715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从右图可以看出，变换后的需求量的数据分布近似服从正态分布，达到了我们训练模型，进行预测的要求。</a:t>
            </a:r>
          </a:p>
          <a:p>
            <a:endParaRPr lang="zh-CN" altLang="en-US" dirty="0"/>
          </a:p>
          <a:p>
            <a:r>
              <a:rPr lang="zh-CN" altLang="en-US" dirty="0"/>
              <a:t>然而使用模型得到的预测数据，并不是最终的需求量，需要对预测数据进行指数变换得到最终的预测数据，变换的公式如下：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785117" y="4850755"/>
                <a:ext cx="1562286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𝑝𝑟𝑒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acc>
                            <m:accPr>
                              <m:chr m:val="̃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17" y="4850755"/>
                <a:ext cx="1562286" cy="378245"/>
              </a:xfrm>
              <a:prstGeom prst="rect">
                <a:avLst/>
              </a:prstGeom>
              <a:blipFill rotWithShape="0">
                <a:blip r:embed="rId4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812431" y="5369460"/>
                <a:ext cx="44082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上式中：</a:t>
                </a:r>
                <a14:m>
                  <m:oMath xmlns:m="http://schemas.openxmlformats.org/officeDocument/2006/math">
                    <m:r>
                      <a:rPr lang="en-US" altLang="zh-CN" i="1"/>
                      <m:t>𝑝𝑟𝑒</m:t>
                    </m:r>
                    <m:r>
                      <a:rPr lang="en-US" altLang="zh-CN"/>
                      <m:t>:</m:t>
                    </m:r>
                  </m:oMath>
                </a14:m>
                <a:r>
                  <a:rPr lang="zh-CN" altLang="zh-CN" dirty="0"/>
                  <a:t>预测数据集的预测变量</a:t>
                </a:r>
              </a:p>
              <a:p>
                <a:r>
                  <a:rPr lang="en-US" altLang="zh-CN" dirty="0"/>
                  <a:t>       </a:t>
                </a:r>
                <a:r>
                  <a:rPr lang="en-US" altLang="zh-CN" dirty="0" smtClean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/>
                        </m:ctrlPr>
                      </m:accPr>
                      <m:e>
                        <m:r>
                          <a:rPr lang="en-US" altLang="zh-CN" i="1"/>
                          <m:t>𝑦</m:t>
                        </m:r>
                        <m:r>
                          <a:rPr lang="en-US" altLang="zh-CN" i="1"/>
                          <m:t>:</m:t>
                        </m:r>
                      </m:e>
                    </m:acc>
                  </m:oMath>
                </a14:m>
                <a:r>
                  <a:rPr lang="zh-CN" altLang="zh-CN" dirty="0"/>
                  <a:t>预测模型预测的到的变量</a:t>
                </a: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1" y="5369460"/>
                <a:ext cx="4408226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107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8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84" grpId="0" animBg="1"/>
      <p:bldP spid="12" grpId="0"/>
      <p:bldP spid="5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9896" y="53499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31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6765" y="1501775"/>
            <a:ext cx="435229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训练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数据集的划分</a:t>
            </a:r>
          </a:p>
        </p:txBody>
      </p:sp>
      <p:sp>
        <p:nvSpPr>
          <p:cNvPr id="184" name=" 184"/>
          <p:cNvSpPr/>
          <p:nvPr/>
        </p:nvSpPr>
        <p:spPr>
          <a:xfrm flipH="1">
            <a:off x="853440" y="2465705"/>
            <a:ext cx="184150" cy="1720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08100" y="2267585"/>
            <a:ext cx="3666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将数据集按照星期划分为三个部分，分别为生成数据集、训练数据集、验证数据集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9" name=" 184"/>
          <p:cNvSpPr/>
          <p:nvPr/>
        </p:nvSpPr>
        <p:spPr>
          <a:xfrm flipH="1">
            <a:off x="861695" y="3436620"/>
            <a:ext cx="184150" cy="1720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70" y="1627505"/>
            <a:ext cx="5347970" cy="4316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34770" y="4839335"/>
            <a:ext cx="381127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数据集划分流程图如右图：</a:t>
            </a:r>
          </a:p>
        </p:txBody>
      </p:sp>
      <p:sp>
        <p:nvSpPr>
          <p:cNvPr id="12" name=" 184"/>
          <p:cNvSpPr/>
          <p:nvPr/>
        </p:nvSpPr>
        <p:spPr>
          <a:xfrm flipH="1">
            <a:off x="909320" y="4935220"/>
            <a:ext cx="184150" cy="1720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7858" y="3392130"/>
            <a:ext cx="3760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同时为了提高对新产品的预测能力，将新产品需求量数据，使用所有类别产品需求量均值的中位数来代替。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5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4" grpId="0" animBg="1"/>
      <p:bldP spid="4" grpId="0"/>
      <p:bldP spid="9" grpId="0" animBg="1"/>
      <p:bldP spid="11" grpId="0"/>
      <p:bldP spid="12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0"/>
            <a:ext cx="12132000" cy="68242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30262" y="1844040"/>
            <a:ext cx="3358661" cy="405384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2530" y="3495399"/>
            <a:ext cx="10111740" cy="762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/>
              <a:t>随机森林回归模型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425825" y="2575560"/>
            <a:ext cx="5890895" cy="6883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</a:rPr>
              <a:t>PART FIVE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-45720" y="1120140"/>
            <a:ext cx="12248515" cy="0"/>
          </a:xfrm>
          <a:prstGeom prst="line">
            <a:avLst/>
          </a:prstGeom>
          <a:ln w="104775" cmpd="sng">
            <a:solidFill>
              <a:schemeClr val="accent4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57200" y="472440"/>
            <a:ext cx="38779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ko-KR" sz="3200" b="1" dirty="0" smtClean="0">
                <a:solidFill>
                  <a:schemeClr val="accent1"/>
                </a:solidFill>
                <a:sym typeface="+mn-ea"/>
              </a:rPr>
              <a:t>数据分析</a:t>
            </a:r>
            <a:r>
              <a:rPr lang="zh-CN" altLang="en-US" sz="3200" b="1" dirty="0" smtClean="0">
                <a:solidFill>
                  <a:schemeClr val="accent1"/>
                </a:solidFill>
                <a:sym typeface="+mn-ea"/>
              </a:rPr>
              <a:t>与</a:t>
            </a:r>
            <a:r>
              <a:rPr lang="zh-CN" altLang="ko-KR" sz="3200" b="1" dirty="0" smtClean="0">
                <a:solidFill>
                  <a:schemeClr val="accent1"/>
                </a:solidFill>
                <a:sym typeface="+mn-ea"/>
              </a:rPr>
              <a:t>统计</a:t>
            </a:r>
            <a:r>
              <a:rPr lang="zh-CN" altLang="ko-KR" sz="3200" b="1" dirty="0">
                <a:solidFill>
                  <a:schemeClr val="accent1"/>
                </a:solidFill>
                <a:sym typeface="+mn-ea"/>
              </a:rPr>
              <a:t>建模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4656" y="519752"/>
            <a:ext cx="11136573" cy="587493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zh-CN" altLang="ko-KR" b="1" dirty="0" smtClean="0">
                <a:sym typeface="+mn-ea"/>
              </a:rPr>
              <a:t>数据分析</a:t>
            </a:r>
            <a:r>
              <a:rPr lang="zh-CN" altLang="en-US" b="1" dirty="0" smtClean="0">
                <a:sym typeface="+mn-ea"/>
              </a:rPr>
              <a:t>与</a:t>
            </a:r>
            <a:r>
              <a:rPr lang="zh-CN" altLang="ko-KR" b="1" dirty="0" smtClean="0">
                <a:sym typeface="+mn-ea"/>
              </a:rPr>
              <a:t>统计建模</a:t>
            </a:r>
            <a:endParaRPr lang="ko-KR" alt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33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65464" y="3340927"/>
            <a:ext cx="469497" cy="453931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10" name="Rectangle 9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11480" y="1402080"/>
            <a:ext cx="264687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</a:pP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随机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森林算法综述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2960" y="2103120"/>
            <a:ext cx="9635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85445" algn="just" fontAlgn="auto"/>
            <a:r>
              <a:rPr lang="en-US" altLang="zh-CN" sz="2400" dirty="0">
                <a:latin typeface="宋体" charset="0"/>
                <a:ea typeface="宋体" charset="0"/>
              </a:rPr>
              <a:t>  </a:t>
            </a:r>
            <a:r>
              <a:rPr lang="zh-CN" altLang="en-US" dirty="0">
                <a:latin typeface="宋体" charset="0"/>
                <a:ea typeface="宋体" charset="0"/>
              </a:rPr>
              <a:t>随机森林算法(random forest)是由Breiman和Cutler在2001年提出的一种基于分类树的算法。它通过对大量分类树的汇总提高模型的预测精度，是取代神经网络等传统机器学习方法的新的模型。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9640" y="3870960"/>
            <a:ext cx="8518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85445" algn="just"/>
            <a:r>
              <a:rPr lang="en-US" altLang="zh-CN" dirty="0">
                <a:latin typeface="宋体" charset="0"/>
                <a:ea typeface="宋体" charset="0"/>
              </a:rPr>
              <a:t>1.</a:t>
            </a:r>
            <a:r>
              <a:rPr lang="zh-CN" altLang="en-US" dirty="0">
                <a:latin typeface="宋体" charset="0"/>
                <a:ea typeface="宋体" charset="0"/>
              </a:rPr>
              <a:t>预测效果极好；</a:t>
            </a:r>
          </a:p>
          <a:p>
            <a:pPr indent="385445" algn="just"/>
            <a:r>
              <a:rPr lang="en-US" altLang="zh-CN" dirty="0">
                <a:latin typeface="宋体" charset="0"/>
                <a:ea typeface="宋体" charset="0"/>
              </a:rPr>
              <a:t>2.</a:t>
            </a:r>
            <a:r>
              <a:rPr lang="zh-CN" altLang="en-US" dirty="0">
                <a:latin typeface="宋体" charset="0"/>
                <a:ea typeface="宋体" charset="0"/>
              </a:rPr>
              <a:t>适合高纬输入变量；</a:t>
            </a:r>
          </a:p>
          <a:p>
            <a:pPr indent="385445" algn="just"/>
            <a:r>
              <a:rPr lang="en-US" altLang="zh-CN" dirty="0">
                <a:latin typeface="宋体" charset="0"/>
                <a:ea typeface="宋体" charset="0"/>
              </a:rPr>
              <a:t>3.</a:t>
            </a:r>
            <a:r>
              <a:rPr lang="zh-CN" altLang="en-US" dirty="0">
                <a:latin typeface="宋体" charset="0"/>
                <a:ea typeface="宋体" charset="0"/>
              </a:rPr>
              <a:t>提高分类和回归问题准确率；</a:t>
            </a:r>
          </a:p>
          <a:p>
            <a:pPr indent="385445" algn="just"/>
            <a:r>
              <a:rPr lang="en-US" altLang="zh-CN" dirty="0">
                <a:latin typeface="宋体" charset="0"/>
                <a:ea typeface="宋体" charset="0"/>
              </a:rPr>
              <a:t>4.</a:t>
            </a:r>
            <a:r>
              <a:rPr lang="zh-CN" altLang="en-US" dirty="0">
                <a:latin typeface="宋体" charset="0"/>
                <a:ea typeface="宋体" charset="0"/>
              </a:rPr>
              <a:t>对缺失值进行有效估计和处理；</a:t>
            </a:r>
          </a:p>
          <a:p>
            <a:pPr indent="385445" algn="just"/>
            <a:r>
              <a:rPr lang="en-US" altLang="zh-CN" dirty="0">
                <a:latin typeface="宋体" charset="0"/>
                <a:ea typeface="宋体" charset="0"/>
              </a:rPr>
              <a:t>5.估计特征变量</a:t>
            </a:r>
            <a:r>
              <a:rPr lang="zh-CN" altLang="en-US" dirty="0">
                <a:latin typeface="宋体" charset="0"/>
                <a:ea typeface="宋体" charset="0"/>
              </a:rPr>
              <a:t>和</a:t>
            </a:r>
            <a:r>
              <a:rPr lang="en-US" altLang="zh-CN" dirty="0">
                <a:latin typeface="宋体" charset="0"/>
                <a:ea typeface="宋体" charset="0"/>
              </a:rPr>
              <a:t>解释变量的重要性</a:t>
            </a:r>
            <a:r>
              <a:rPr lang="zh-CN" altLang="en-US" dirty="0">
                <a:latin typeface="宋体" charset="0"/>
                <a:ea typeface="宋体" charset="0"/>
              </a:rPr>
              <a:t>；</a:t>
            </a:r>
          </a:p>
          <a:p>
            <a:pPr indent="385445" algn="just"/>
            <a:r>
              <a:rPr lang="en-US" altLang="zh-CN" dirty="0">
                <a:latin typeface="宋体" charset="0"/>
                <a:ea typeface="宋体" charset="0"/>
              </a:rPr>
              <a:t>6.对未知数据有较好的泛化能力。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78280" y="32918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特点：</a:t>
            </a:r>
          </a:p>
        </p:txBody>
      </p:sp>
    </p:spTree>
    <p:extLst>
      <p:ext uri="{BB962C8B-B14F-4D97-AF65-F5344CB8AC3E}">
        <p14:creationId xmlns:p14="http://schemas.microsoft.com/office/powerpoint/2010/main" val="129227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4656" y="550232"/>
            <a:ext cx="11136573" cy="587493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34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TextBox 61"/>
          <p:cNvSpPr txBox="1"/>
          <p:nvPr/>
        </p:nvSpPr>
        <p:spPr>
          <a:xfrm>
            <a:off x="7493000" y="4528522"/>
            <a:ext cx="3159125" cy="260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This text can be replaced with your own text.</a:t>
            </a:r>
            <a:endParaRPr lang="zh-CN" altLang="en-US" sz="1050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1480" y="1432560"/>
            <a:ext cx="511683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</a:pP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随机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森林算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法求解过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程</a:t>
            </a:r>
          </a:p>
        </p:txBody>
      </p:sp>
      <p:pic>
        <p:nvPicPr>
          <p:cNvPr id="7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65" y="2542540"/>
            <a:ext cx="5732780" cy="35248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6200" y="2438400"/>
            <a:ext cx="29260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charset="0"/>
                <a:ea typeface="宋体" charset="0"/>
              </a:rPr>
              <a:t>随机森林回归流程图</a:t>
            </a:r>
          </a:p>
        </p:txBody>
      </p:sp>
    </p:spTree>
    <p:extLst>
      <p:ext uri="{BB962C8B-B14F-4D97-AF65-F5344CB8AC3E}">
        <p14:creationId xmlns:p14="http://schemas.microsoft.com/office/powerpoint/2010/main" val="1184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3696" y="550232"/>
            <a:ext cx="11136573" cy="587493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35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TextBox 141"/>
          <p:cNvSpPr txBox="1">
            <a:spLocks noChangeArrowheads="1"/>
          </p:cNvSpPr>
          <p:nvPr/>
        </p:nvSpPr>
        <p:spPr bwMode="auto">
          <a:xfrm>
            <a:off x="7578725" y="2803525"/>
            <a:ext cx="5953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chemeClr val="bg1"/>
                </a:solidFill>
                <a:latin typeface="Impact" pitchFamily="34" charset="0"/>
                <a:ea typeface="造字工房尚雅体演示版常规体" pitchFamily="50" charset="-122"/>
              </a:rPr>
              <a:t>75%</a:t>
            </a:r>
            <a:endParaRPr lang="zh-CN" altLang="en-US" sz="1200">
              <a:solidFill>
                <a:schemeClr val="bg1"/>
              </a:solidFill>
              <a:latin typeface="Impact" pitchFamily="34" charset="0"/>
              <a:ea typeface="造字工房尚雅体演示版常规体" pitchFamily="50" charset="-122"/>
            </a:endParaRPr>
          </a:p>
        </p:txBody>
      </p:sp>
      <p:sp>
        <p:nvSpPr>
          <p:cNvPr id="87" name="TextBox 150"/>
          <p:cNvSpPr txBox="1">
            <a:spLocks noChangeArrowheads="1"/>
          </p:cNvSpPr>
          <p:nvPr/>
        </p:nvSpPr>
        <p:spPr bwMode="auto">
          <a:xfrm>
            <a:off x="8358188" y="2027238"/>
            <a:ext cx="7985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chemeClr val="bg1"/>
                </a:solidFill>
                <a:latin typeface="Impact" pitchFamily="34" charset="0"/>
                <a:ea typeface="造字工房尚雅体演示版常规体" pitchFamily="50" charset="-122"/>
              </a:rPr>
              <a:t>100%</a:t>
            </a:r>
            <a:endParaRPr lang="zh-CN" altLang="en-US" sz="1200">
              <a:solidFill>
                <a:schemeClr val="bg1"/>
              </a:solidFill>
              <a:latin typeface="Impact" pitchFamily="34" charset="0"/>
              <a:ea typeface="造字工房尚雅体演示版常规体" pitchFamily="5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9560" y="1356995"/>
            <a:ext cx="51517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</a:pP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随机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森林回归求解结果</a:t>
            </a:r>
          </a:p>
        </p:txBody>
      </p:sp>
      <p:pic>
        <p:nvPicPr>
          <p:cNvPr id="6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32" y="1607574"/>
            <a:ext cx="5958349" cy="454652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5995082" y="4555168"/>
            <a:ext cx="64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995082" y="4388286"/>
            <a:ext cx="64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995082" y="5945192"/>
            <a:ext cx="64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95082" y="5770576"/>
            <a:ext cx="64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045528" y="2591435"/>
            <a:ext cx="3591877" cy="923330"/>
            <a:chOff x="1045528" y="2591435"/>
            <a:chExt cx="3591877" cy="923330"/>
          </a:xfrm>
        </p:grpSpPr>
        <p:sp>
          <p:nvSpPr>
            <p:cNvPr id="4" name="文本框 3"/>
            <p:cNvSpPr txBox="1"/>
            <p:nvPr/>
          </p:nvSpPr>
          <p:spPr>
            <a:xfrm>
              <a:off x="1191895" y="2591435"/>
              <a:ext cx="3445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charset="0"/>
                  <a:ea typeface="宋体" charset="0"/>
                </a:rPr>
                <a:t>200棵树的在训练集中可知：</a:t>
              </a:r>
            </a:p>
            <a:p>
              <a:r>
                <a:rPr lang="zh-CN" altLang="en-US" dirty="0">
                  <a:latin typeface="宋体" charset="0"/>
                  <a:ea typeface="宋体" charset="0"/>
                </a:rPr>
                <a:t>平均偏差为0.</a:t>
              </a:r>
              <a:r>
                <a:rPr lang="zh-CN" altLang="en-US" dirty="0">
                  <a:latin typeface="宋体" charset="0"/>
                  <a:ea typeface="宋体" charset="0"/>
                </a:rPr>
                <a:t>5565     </a:t>
              </a:r>
              <a:r>
                <a:rPr lang="zh-CN" altLang="en-US" dirty="0">
                  <a:latin typeface="宋体" charset="0"/>
                  <a:ea typeface="宋体" charset="0"/>
                </a:rPr>
                <a:t>R^2=0.</a:t>
              </a:r>
              <a:r>
                <a:rPr lang="zh-CN" altLang="en-US" dirty="0">
                  <a:latin typeface="宋体" charset="0"/>
                  <a:ea typeface="宋体" charset="0"/>
                </a:rPr>
                <a:t>3818</a:t>
              </a:r>
              <a:endParaRPr lang="zh-CN" altLang="en-US" dirty="0">
                <a:latin typeface="宋体" charset="0"/>
                <a:ea typeface="宋体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045528" y="2708593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76644" y="4756944"/>
            <a:ext cx="2963093" cy="646331"/>
            <a:chOff x="1076643" y="4756944"/>
            <a:chExt cx="3692346" cy="646331"/>
          </a:xfrm>
        </p:grpSpPr>
        <p:sp>
          <p:nvSpPr>
            <p:cNvPr id="27" name="椭圆 26"/>
            <p:cNvSpPr>
              <a:spLocks noChangeAspect="1"/>
            </p:cNvSpPr>
            <p:nvPr/>
          </p:nvSpPr>
          <p:spPr>
            <a:xfrm>
              <a:off x="1076643" y="4872038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16171" y="4756944"/>
              <a:ext cx="3452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charset="0"/>
                  <a:ea typeface="宋体" charset="0"/>
                </a:rPr>
                <a:t>可以得出偏差小的模型拟合效果</a:t>
              </a:r>
              <a:r>
                <a:rPr lang="zh-CN" altLang="en-US" dirty="0">
                  <a:latin typeface="宋体" charset="0"/>
                  <a:ea typeface="宋体" charset="0"/>
                </a:rPr>
                <a:t>较好</a:t>
              </a:r>
              <a:endParaRPr lang="zh-CN" altLang="en-US" dirty="0">
                <a:latin typeface="宋体" charset="0"/>
                <a:ea typeface="宋体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60768" y="3675777"/>
            <a:ext cx="3442994" cy="646331"/>
            <a:chOff x="1060768" y="3675777"/>
            <a:chExt cx="3442994" cy="646331"/>
          </a:xfrm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1060768" y="3774123"/>
              <a:ext cx="131762" cy="133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Impact" pitchFamily="34" charset="0"/>
                <a:ea typeface="Adobe 繁黑體 Std B" pitchFamily="34" charset="-128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208406" y="3675777"/>
              <a:ext cx="32953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charset="0"/>
                  <a:ea typeface="宋体" charset="0"/>
                </a:rPr>
                <a:t>测试集中的平均偏差为0.</a:t>
              </a:r>
              <a:r>
                <a:rPr lang="zh-CN" altLang="en-US" dirty="0">
                  <a:latin typeface="宋体" charset="0"/>
                  <a:ea typeface="宋体" charset="0"/>
                </a:rPr>
                <a:t>5571 R</a:t>
              </a:r>
              <a:r>
                <a:rPr lang="zh-CN" altLang="en-US" dirty="0">
                  <a:latin typeface="宋体" charset="0"/>
                  <a:ea typeface="宋体" charset="0"/>
                </a:rPr>
                <a:t>^2=0.</a:t>
              </a:r>
              <a:r>
                <a:rPr lang="zh-CN" altLang="en-US" dirty="0" smtClean="0">
                  <a:latin typeface="宋体" charset="0"/>
                  <a:ea typeface="宋体" charset="0"/>
                </a:rPr>
                <a:t>3774</a:t>
              </a:r>
              <a:endParaRPr lang="zh-CN" altLang="en-US" dirty="0">
                <a:latin typeface="宋体" charset="0"/>
                <a:ea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5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9416" y="56547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737771" y="6523629"/>
            <a:ext cx="602148" cy="145537"/>
          </a:xfrm>
        </p:spPr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36</a:t>
            </a:fld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框 38"/>
          <p:cNvSpPr txBox="1">
            <a:spLocks noChangeArrowheads="1"/>
          </p:cNvSpPr>
          <p:nvPr/>
        </p:nvSpPr>
        <p:spPr bwMode="auto">
          <a:xfrm>
            <a:off x="2882900" y="2525214"/>
            <a:ext cx="10080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28%</a:t>
            </a:r>
            <a:endParaRPr lang="zh-CN" altLang="en-US" sz="280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9" name="文本框 42"/>
          <p:cNvSpPr txBox="1">
            <a:spLocks noChangeArrowheads="1"/>
          </p:cNvSpPr>
          <p:nvPr/>
        </p:nvSpPr>
        <p:spPr bwMode="auto">
          <a:xfrm>
            <a:off x="2457450" y="3098301"/>
            <a:ext cx="16779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80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This text can be replaced with your own text. All phrases can be replaced with your own text</a:t>
            </a:r>
            <a:r>
              <a:rPr lang="en-US" altLang="zh-CN" sz="800" noProof="1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 </a:t>
            </a:r>
            <a:endParaRPr lang="de-DE" altLang="zh-CN" sz="80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0" name="文本框 50"/>
          <p:cNvSpPr txBox="1">
            <a:spLocks noChangeArrowheads="1"/>
          </p:cNvSpPr>
          <p:nvPr/>
        </p:nvSpPr>
        <p:spPr bwMode="auto">
          <a:xfrm>
            <a:off x="5662613" y="2525214"/>
            <a:ext cx="10096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28%</a:t>
            </a:r>
            <a:endParaRPr lang="zh-CN" altLang="en-US" sz="280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1" name="文本框 51"/>
          <p:cNvSpPr txBox="1">
            <a:spLocks noChangeArrowheads="1"/>
          </p:cNvSpPr>
          <p:nvPr/>
        </p:nvSpPr>
        <p:spPr bwMode="auto">
          <a:xfrm>
            <a:off x="5237163" y="3098301"/>
            <a:ext cx="16779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80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This text can be replaced with your own text. All phrases can be replaced with your own text</a:t>
            </a:r>
            <a:r>
              <a:rPr lang="en-US" altLang="zh-CN" sz="800" noProof="1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 </a:t>
            </a:r>
            <a:endParaRPr lang="de-DE" altLang="zh-CN" sz="80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2" name="文本框 52"/>
          <p:cNvSpPr txBox="1">
            <a:spLocks noChangeArrowheads="1"/>
          </p:cNvSpPr>
          <p:nvPr/>
        </p:nvSpPr>
        <p:spPr bwMode="auto">
          <a:xfrm>
            <a:off x="8472488" y="2525214"/>
            <a:ext cx="10080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28%</a:t>
            </a:r>
            <a:endParaRPr lang="zh-CN" altLang="en-US" sz="280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3" name="文本框 53"/>
          <p:cNvSpPr txBox="1">
            <a:spLocks noChangeArrowheads="1"/>
          </p:cNvSpPr>
          <p:nvPr/>
        </p:nvSpPr>
        <p:spPr bwMode="auto">
          <a:xfrm>
            <a:off x="8045450" y="3098301"/>
            <a:ext cx="16779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80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This text can be replaced with your own text. All phrases can be replaced with your own text</a:t>
            </a:r>
            <a:r>
              <a:rPr lang="en-US" altLang="zh-CN" sz="800" noProof="1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 </a:t>
            </a:r>
            <a:endParaRPr lang="de-DE" altLang="zh-CN" sz="80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418715" y="2539365"/>
          <a:ext cx="6681470" cy="2451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r:id="rId4" imgW="5514286" imgH="1533739" progId="PBrush">
                  <p:embed/>
                </p:oleObj>
              </mc:Choice>
              <mc:Fallback>
                <p:oleObj r:id="rId4" imgW="5514286" imgH="153373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8715" y="2539365"/>
                        <a:ext cx="6681470" cy="24517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381635" y="1530985"/>
            <a:ext cx="41452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charset="0"/>
                <a:ea typeface="宋体" charset="0"/>
              </a:rPr>
              <a:t>各个变量的重要程度如下表：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6477635" y="3531870"/>
            <a:ext cx="93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466840" y="3933825"/>
            <a:ext cx="93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451600" y="4944110"/>
            <a:ext cx="936000" cy="0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圆角矩形标注 25"/>
          <p:cNvSpPr/>
          <p:nvPr/>
        </p:nvSpPr>
        <p:spPr>
          <a:xfrm>
            <a:off x="7254875" y="1903095"/>
            <a:ext cx="1908175" cy="611505"/>
          </a:xfrm>
          <a:prstGeom prst="wedgeRoundRectCallout">
            <a:avLst>
              <a:gd name="adj1" fmla="val -40902"/>
              <a:gd name="adj2" fmla="val 175025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重要性较大</a:t>
            </a:r>
          </a:p>
        </p:txBody>
      </p:sp>
      <p:sp>
        <p:nvSpPr>
          <p:cNvPr id="27" name="圆角矩形标注 26"/>
          <p:cNvSpPr/>
          <p:nvPr/>
        </p:nvSpPr>
        <p:spPr>
          <a:xfrm rot="10800000">
            <a:off x="4512945" y="5462905"/>
            <a:ext cx="1678940" cy="581660"/>
          </a:xfrm>
          <a:prstGeom prst="wedgeRoundRectCallout">
            <a:avLst>
              <a:gd name="adj1" fmla="val -68847"/>
              <a:gd name="adj2" fmla="val 11770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664710" y="5539104"/>
            <a:ext cx="150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重要性最小</a:t>
            </a:r>
          </a:p>
        </p:txBody>
      </p:sp>
    </p:spTree>
    <p:extLst>
      <p:ext uri="{BB962C8B-B14F-4D97-AF65-F5344CB8AC3E}">
        <p14:creationId xmlns:p14="http://schemas.microsoft.com/office/powerpoint/2010/main" val="361567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7" grpId="0" animBg="1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74176" y="551502"/>
            <a:ext cx="11136573" cy="587493"/>
          </a:xfrm>
        </p:spPr>
        <p:txBody>
          <a:bodyPr>
            <a:normAutofit fontScale="97500"/>
          </a:bodyPr>
          <a:lstStyle/>
          <a:p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  <a:p>
            <a:endParaRPr lang="zh-CN" altLang="en-US"/>
          </a:p>
        </p:txBody>
      </p:sp>
      <p:pic>
        <p:nvPicPr>
          <p:cNvPr id="7" name="图片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6135" y="3023870"/>
            <a:ext cx="4265295" cy="3256915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338830" y="1943735"/>
          <a:ext cx="4871720" cy="72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r:id="rId4" imgW="4133333" imgH="400000" progId="PBrush">
                  <p:embed/>
                </p:oleObj>
              </mc:Choice>
              <mc:Fallback>
                <p:oleObj r:id="rId4" imgW="4133333" imgH="40000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830" y="1943735"/>
                        <a:ext cx="4871720" cy="721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96875" y="1347470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使用随机森林模型对所给的约700万条测试集进行预测，得到的预测结果数据分布情况如下：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510" y="2861945"/>
            <a:ext cx="3383280" cy="379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预测数据的分布直方图如下图：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809026" y="6469039"/>
            <a:ext cx="549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37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11675" y="1785620"/>
            <a:ext cx="3276000" cy="417322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09650" y="3665855"/>
            <a:ext cx="1011174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/>
              <a:t>梯度提升机回归模型</a:t>
            </a:r>
            <a:endParaRPr lang="zh-CN" altLang="en-US" sz="4400" b="1" dirty="0"/>
          </a:p>
        </p:txBody>
      </p:sp>
      <p:sp>
        <p:nvSpPr>
          <p:cNvPr id="14" name="圆角矩形 13"/>
          <p:cNvSpPr/>
          <p:nvPr/>
        </p:nvSpPr>
        <p:spPr>
          <a:xfrm>
            <a:off x="3543935" y="2623185"/>
            <a:ext cx="5073650" cy="6883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smtClean="0">
                <a:solidFill>
                  <a:schemeClr val="bg1"/>
                </a:solidFill>
              </a:rPr>
              <a:t>PART SIX</a:t>
            </a:r>
            <a:endParaRPr lang="en-US" altLang="zh-CN" sz="40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-45720" y="1120140"/>
            <a:ext cx="12248515" cy="0"/>
          </a:xfrm>
          <a:prstGeom prst="line">
            <a:avLst/>
          </a:prstGeom>
          <a:ln w="104775" cmpd="sng">
            <a:solidFill>
              <a:schemeClr val="accent4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65785" y="483870"/>
            <a:ext cx="3840480" cy="877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ko-KR" sz="3200" b="1" dirty="0">
                <a:solidFill>
                  <a:schemeClr val="accent2"/>
                </a:solidFill>
                <a:sym typeface="+mn-ea"/>
              </a:rPr>
              <a:t>数据分析与统计建模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38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74176" y="582617"/>
            <a:ext cx="11136573" cy="587493"/>
          </a:xfrm>
        </p:spPr>
        <p:txBody>
          <a:bodyPr>
            <a:normAutofit fontScale="97500"/>
          </a:bodyPr>
          <a:lstStyle/>
          <a:p>
            <a:r>
              <a:rPr lang="zh-CN" altLang="ko-KR" b="1">
                <a:sym typeface="+mn-ea"/>
              </a:rPr>
              <a:t>数据分析与统计建模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2750" y="1362710"/>
            <a:ext cx="50273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</a:pP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Gradient 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Boosted Machines综述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6900" y="2035810"/>
            <a:ext cx="10335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/>
            <a:r>
              <a:rPr lang="zh-CN" altLang="en-US" sz="2400" b="1" dirty="0">
                <a:latin typeface="宋体" charset="0"/>
                <a:ea typeface="宋体" charset="0"/>
              </a:rPr>
              <a:t>Boosting</a:t>
            </a:r>
          </a:p>
          <a:p>
            <a:pPr indent="457200" fontAlgn="auto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Boosting是一族可将弱学习器提升为强学习器的算法。这族算法的工作机制类似：先从初始训练集训练出一个基学习器，再根据基学习器的表现对训练样本分布进行调整，使得先前的基学习器做错的训练样本在后续受到更多的关注，然后基于调整后的样本分布训练下一个基学习器；如此重复进行，直至基学习器数目达到事先指定的值T，最终将这T个基学习器进行加权结合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0235" y="4514215"/>
            <a:ext cx="10558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latin typeface="宋体" charset="0"/>
                <a:ea typeface="宋体" charset="0"/>
              </a:rPr>
              <a:t>Gradient Boosting</a:t>
            </a:r>
          </a:p>
          <a:p>
            <a:pPr indent="457200" fontAlgn="auto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Gradient Boosting是一种Boosting的方法，它的主要思想是，每一次建立模型是在之前建立模型损失函数的剃度下降方向。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05114" y="4014027"/>
            <a:ext cx="469497" cy="453931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10" name="Rectangle 9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0809026" y="6469039"/>
            <a:ext cx="549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39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4656" y="519752"/>
            <a:ext cx="11136573" cy="587493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zh-CN" altLang="ko-KR" b="1" dirty="0" smtClean="0">
                <a:sym typeface="+mn-ea"/>
              </a:rPr>
              <a:t>数据分析</a:t>
            </a:r>
            <a:r>
              <a:rPr lang="zh-CN" altLang="en-US" b="1" dirty="0">
                <a:sym typeface="+mn-ea"/>
              </a:rPr>
              <a:t>与</a:t>
            </a:r>
            <a:r>
              <a:rPr lang="zh-CN" altLang="ko-KR" b="1" dirty="0" smtClean="0">
                <a:sym typeface="+mn-ea"/>
              </a:rPr>
              <a:t>统计建模</a:t>
            </a:r>
            <a:endParaRPr lang="ko-KR" alt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12851" y="5098657"/>
            <a:ext cx="469497" cy="453931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10" name="Rectangle 9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81035" y="2210230"/>
            <a:ext cx="925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宾堡集团的库存需求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</a:t>
            </a:r>
          </a:p>
          <a:p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最大限度地提高销售和最大限度地减少烘焙食品的退回</a:t>
            </a:r>
          </a:p>
        </p:txBody>
      </p:sp>
      <p:pic>
        <p:nvPicPr>
          <p:cNvPr id="6" name="图片 5" descr="FCDT0LDJ3]EPJT]{TS92K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97" y="4244087"/>
            <a:ext cx="3689985" cy="207835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833224" y="2398064"/>
            <a:ext cx="10708005" cy="1107996"/>
            <a:chOff x="840740" y="1449705"/>
            <a:chExt cx="10708005" cy="1107996"/>
          </a:xfrm>
        </p:grpSpPr>
        <p:sp>
          <p:nvSpPr>
            <p:cNvPr id="15" name="文本框 14"/>
            <p:cNvSpPr txBox="1"/>
            <p:nvPr/>
          </p:nvSpPr>
          <p:spPr>
            <a:xfrm>
              <a:off x="1129665" y="1449705"/>
              <a:ext cx="104190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</a:t>
              </a:r>
            </a:p>
            <a:p>
              <a:r>
                <a:rPr lang="zh-CN" altLang="en-US" sz="240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Bimbo必须在沿其墨西哥45000条航线上超过100万家商店的货架上，对满足日常消费者对新鲜烘焙产品的需求量有着近似的估算。</a:t>
              </a:r>
            </a:p>
          </p:txBody>
        </p:sp>
        <p:sp>
          <p:nvSpPr>
            <p:cNvPr id="16" name=" 184"/>
            <p:cNvSpPr/>
            <p:nvPr/>
          </p:nvSpPr>
          <p:spPr>
            <a:xfrm flipH="1">
              <a:off x="840740" y="1951355"/>
              <a:ext cx="184150" cy="1720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0580" y="1668039"/>
            <a:ext cx="10354399" cy="830997"/>
            <a:chOff x="822960" y="2786875"/>
            <a:chExt cx="10354399" cy="830997"/>
          </a:xfrm>
        </p:grpSpPr>
        <p:sp>
          <p:nvSpPr>
            <p:cNvPr id="18" name=" 184"/>
            <p:cNvSpPr/>
            <p:nvPr/>
          </p:nvSpPr>
          <p:spPr>
            <a:xfrm flipH="1">
              <a:off x="822960" y="2948305"/>
              <a:ext cx="184150" cy="1720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29665" y="2786875"/>
              <a:ext cx="1004769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宾堡集团邀请kagglers开发一个模型，这个模型能够根据历史销售数据来准确预测库存需求。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0580" y="3867139"/>
            <a:ext cx="10346779" cy="461665"/>
            <a:chOff x="830580" y="3867139"/>
            <a:chExt cx="10346779" cy="461665"/>
          </a:xfrm>
        </p:grpSpPr>
        <p:sp>
          <p:nvSpPr>
            <p:cNvPr id="21" name=" 184"/>
            <p:cNvSpPr/>
            <p:nvPr/>
          </p:nvSpPr>
          <p:spPr>
            <a:xfrm flipH="1">
              <a:off x="830580" y="4011930"/>
              <a:ext cx="184150" cy="1720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129665" y="3867139"/>
              <a:ext cx="100476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同时需要预测在规定的一周里，特定的商店中产品的供应量和市场需求量。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50376" y="628337"/>
            <a:ext cx="11136573" cy="587493"/>
          </a:xfrm>
        </p:spPr>
        <p:txBody>
          <a:bodyPr>
            <a:normAutofit fontScale="97500"/>
          </a:bodyPr>
          <a:lstStyle/>
          <a:p>
            <a:r>
              <a:rPr lang="zh-CN" altLang="ko-KR" b="1">
                <a:sym typeface="+mn-ea"/>
              </a:rPr>
              <a:t>数据分析与统计建模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8315" y="1424940"/>
            <a:ext cx="295465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</a:pP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梯度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提升机算法流程</a:t>
            </a:r>
          </a:p>
        </p:txBody>
      </p:sp>
      <p:pic>
        <p:nvPicPr>
          <p:cNvPr id="8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3046095"/>
            <a:ext cx="5335270" cy="2865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31895" y="2555875"/>
            <a:ext cx="323088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charset="0"/>
                <a:ea typeface="宋体" charset="0"/>
              </a:rPr>
              <a:t>梯度提升机求解流程图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809026" y="6469039"/>
            <a:ext cx="549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40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3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11675" y="1785620"/>
            <a:ext cx="3276000" cy="417322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09650" y="3665855"/>
            <a:ext cx="1011174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400" b="1" dirty="0"/>
              <a:t>预测模型对比</a:t>
            </a:r>
            <a:endParaRPr lang="zh-CN" altLang="en-US" sz="4400" b="1" dirty="0"/>
          </a:p>
        </p:txBody>
      </p:sp>
      <p:sp>
        <p:nvSpPr>
          <p:cNvPr id="14" name="圆角矩形 13"/>
          <p:cNvSpPr/>
          <p:nvPr/>
        </p:nvSpPr>
        <p:spPr>
          <a:xfrm>
            <a:off x="3543935" y="2623185"/>
            <a:ext cx="5073650" cy="6883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PART SEVEN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-45720" y="1120140"/>
            <a:ext cx="12248515" cy="0"/>
          </a:xfrm>
          <a:prstGeom prst="line">
            <a:avLst/>
          </a:prstGeom>
          <a:ln w="104775" cmpd="sng">
            <a:solidFill>
              <a:schemeClr val="accent4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65785" y="483870"/>
            <a:ext cx="3840480" cy="877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ko-KR" sz="3200" b="1" dirty="0">
                <a:solidFill>
                  <a:schemeClr val="accent2"/>
                </a:solidFill>
                <a:sym typeface="+mn-ea"/>
              </a:rPr>
              <a:t>数据分析与统计建模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58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5136" y="62643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42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 rot="156584">
            <a:off x="8026082" y="1739782"/>
            <a:ext cx="3756303" cy="435916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43007" y="1519267"/>
            <a:ext cx="327411" cy="316556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18" name="Rectangle 17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9250096"/>
                  </p:ext>
                </p:extLst>
              </p:nvPr>
            </p:nvGraphicFramePr>
            <p:xfrm>
              <a:off x="543007" y="2140947"/>
              <a:ext cx="7385781" cy="39394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61630"/>
                    <a:gridCol w="2461630"/>
                    <a:gridCol w="2462521"/>
                  </a:tblGrid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 smtClean="0">
                              <a:effectLst/>
                            </a:rPr>
                            <a:t>相关参数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随机森林回归模型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 smtClean="0">
                              <a:effectLst/>
                            </a:rPr>
                            <a:t>回归树数量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200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25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smtClean="0">
                              <a:effectLst/>
                            </a:rPr>
                            <a:t>平均深度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smtClean="0">
                              <a:effectLst/>
                            </a:rPr>
                            <a:t>测试集平均偏差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0.5571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0.3902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5146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smtClean="0">
                              <a:effectLst/>
                            </a:rPr>
                            <a:t>测试集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0.3774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0.4475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58094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smtClean="0">
                              <a:effectLst/>
                            </a:rPr>
                            <a:t>最重要变量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产品</a:t>
                          </a:r>
                          <a:r>
                            <a:rPr lang="en-US" sz="1600" kern="100" dirty="0">
                              <a:effectLst/>
                            </a:rPr>
                            <a:t>ID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销售路线</a:t>
                          </a:r>
                          <a:r>
                            <a:rPr lang="en-US" sz="1600" kern="100" dirty="0">
                              <a:effectLst/>
                            </a:rPr>
                            <a:t>ID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smtClean="0">
                              <a:effectLst/>
                            </a:rPr>
                            <a:t>最不重要变量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客户</a:t>
                          </a:r>
                          <a:r>
                            <a:rPr lang="en-US" sz="1600" kern="100">
                              <a:effectLst/>
                            </a:rPr>
                            <a:t>ID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销售渠道</a:t>
                          </a:r>
                          <a:r>
                            <a:rPr lang="en-US" sz="1600" kern="100" dirty="0">
                              <a:effectLst/>
                            </a:rPr>
                            <a:t>ID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 smtClean="0">
                              <a:effectLst/>
                            </a:rPr>
                            <a:t>模型训练时间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约</a:t>
                          </a:r>
                          <a:r>
                            <a:rPr lang="en-US" sz="1600" kern="100" dirty="0">
                              <a:effectLst/>
                            </a:rPr>
                            <a:t>60</a:t>
                          </a:r>
                          <a:r>
                            <a:rPr lang="zh-CN" sz="1600" kern="100" dirty="0">
                              <a:effectLst/>
                            </a:rPr>
                            <a:t>分钟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约</a:t>
                          </a:r>
                          <a:r>
                            <a:rPr lang="en-US" sz="1600" kern="100" dirty="0">
                              <a:effectLst/>
                            </a:rPr>
                            <a:t>3</a:t>
                          </a:r>
                          <a:r>
                            <a:rPr lang="zh-CN" sz="1600" kern="100" dirty="0">
                              <a:effectLst/>
                            </a:rPr>
                            <a:t>分钟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9250096"/>
                  </p:ext>
                </p:extLst>
              </p:nvPr>
            </p:nvGraphicFramePr>
            <p:xfrm>
              <a:off x="543007" y="2140947"/>
              <a:ext cx="7385781" cy="39394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61630"/>
                    <a:gridCol w="2461630"/>
                    <a:gridCol w="2462521"/>
                  </a:tblGrid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 smtClean="0">
                              <a:effectLst/>
                            </a:rPr>
                            <a:t>相关参数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随机森林回归模型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 smtClean="0">
                              <a:effectLst/>
                            </a:rPr>
                            <a:t>回归树数量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200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25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smtClean="0">
                              <a:effectLst/>
                            </a:rPr>
                            <a:t>平均深度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smtClean="0">
                              <a:effectLst/>
                            </a:rPr>
                            <a:t>测试集平均偏差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0.5571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0.3902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51462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0">
                          <a:blip r:embed="rId4"/>
                          <a:stretch>
                            <a:fillRect l="-248" t="-367059" r="-20099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0.3774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0.4475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58094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smtClean="0">
                              <a:effectLst/>
                            </a:rPr>
                            <a:t>最重要变量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产品</a:t>
                          </a:r>
                          <a:r>
                            <a:rPr lang="en-US" sz="1600" kern="100" dirty="0">
                              <a:effectLst/>
                            </a:rPr>
                            <a:t>ID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销售路线</a:t>
                          </a:r>
                          <a:r>
                            <a:rPr lang="en-US" sz="1600" kern="100" dirty="0">
                              <a:effectLst/>
                            </a:rPr>
                            <a:t>ID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smtClean="0">
                              <a:effectLst/>
                            </a:rPr>
                            <a:t>最不重要变量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客户</a:t>
                          </a:r>
                          <a:r>
                            <a:rPr lang="en-US" sz="1600" kern="100">
                              <a:effectLst/>
                            </a:rPr>
                            <a:t>ID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销售渠道</a:t>
                          </a:r>
                          <a:r>
                            <a:rPr lang="en-US" sz="1600" kern="100" dirty="0">
                              <a:effectLst/>
                            </a:rPr>
                            <a:t>ID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739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 smtClean="0">
                              <a:effectLst/>
                            </a:rPr>
                            <a:t>模型训练时间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约</a:t>
                          </a:r>
                          <a:r>
                            <a:rPr lang="en-US" sz="1600" kern="100" dirty="0">
                              <a:effectLst/>
                            </a:rPr>
                            <a:t>60</a:t>
                          </a:r>
                          <a:r>
                            <a:rPr lang="zh-CN" sz="1600" kern="100" dirty="0">
                              <a:effectLst/>
                            </a:rPr>
                            <a:t>分钟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约</a:t>
                          </a:r>
                          <a:r>
                            <a:rPr lang="en-US" sz="1600" kern="100" dirty="0">
                              <a:effectLst/>
                            </a:rPr>
                            <a:t>3</a:t>
                          </a:r>
                          <a:r>
                            <a:rPr lang="zh-CN" sz="1600" kern="100" dirty="0">
                              <a:effectLst/>
                            </a:rPr>
                            <a:t>分钟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DengXi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25" name="矩形 24"/>
          <p:cNvSpPr/>
          <p:nvPr/>
        </p:nvSpPr>
        <p:spPr>
          <a:xfrm>
            <a:off x="1094595" y="1519267"/>
            <a:ext cx="278344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</a:pPr>
            <a:r>
              <a:rPr kumimoji="1" lang="zh-CN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预测模型</a:t>
            </a:r>
            <a:r>
              <a:rPr kumimoji="1" lang="zh-CN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对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比</a:t>
            </a:r>
            <a:endParaRPr kumimoji="1"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62065" y="3657600"/>
            <a:ext cx="1255594" cy="327547"/>
          </a:xfrm>
          <a:prstGeom prst="roundRect">
            <a:avLst/>
          </a:prstGeom>
          <a:solidFill>
            <a:srgbClr val="A50021"/>
          </a:solidFill>
          <a:ln w="57150">
            <a:solidFill>
              <a:srgbClr val="C00000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007865" y="3629472"/>
            <a:ext cx="1255594" cy="327547"/>
          </a:xfrm>
          <a:prstGeom prst="roundRect">
            <a:avLst/>
          </a:prstGeom>
          <a:solidFill>
            <a:srgbClr val="A50021"/>
          </a:solidFill>
          <a:ln w="57150">
            <a:solidFill>
              <a:srgbClr val="C00000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83532" y="3314732"/>
            <a:ext cx="59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&gt;</a:t>
            </a:r>
            <a:endParaRPr lang="zh-CN" altLang="en-US" sz="5400" dirty="0"/>
          </a:p>
        </p:txBody>
      </p:sp>
      <p:sp>
        <p:nvSpPr>
          <p:cNvPr id="7" name="椭圆 6"/>
          <p:cNvSpPr/>
          <p:nvPr/>
        </p:nvSpPr>
        <p:spPr>
          <a:xfrm>
            <a:off x="3764886" y="2729550"/>
            <a:ext cx="898802" cy="30025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200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186261" y="2729551"/>
            <a:ext cx="898802" cy="30025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en-US" altLang="zh-CN" dirty="0" smtClean="0">
                <a:solidFill>
                  <a:schemeClr val="tx1"/>
                </a:solidFill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07957" y="2391402"/>
            <a:ext cx="59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&gt;</a:t>
            </a:r>
            <a:endParaRPr lang="zh-CN" altLang="en-US" sz="5400" dirty="0"/>
          </a:p>
        </p:txBody>
      </p:sp>
      <p:sp>
        <p:nvSpPr>
          <p:cNvPr id="23" name="圆角矩形 22"/>
          <p:cNvSpPr/>
          <p:nvPr/>
        </p:nvSpPr>
        <p:spPr>
          <a:xfrm>
            <a:off x="3586490" y="4137547"/>
            <a:ext cx="1255594" cy="327547"/>
          </a:xfrm>
          <a:prstGeom prst="roundRect">
            <a:avLst/>
          </a:prstGeom>
          <a:solidFill>
            <a:srgbClr val="A50021"/>
          </a:solidFill>
          <a:ln w="57150">
            <a:solidFill>
              <a:srgbClr val="C00000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5995915" y="4137548"/>
            <a:ext cx="1255594" cy="327547"/>
          </a:xfrm>
          <a:prstGeom prst="roundRect">
            <a:avLst/>
          </a:prstGeom>
          <a:solidFill>
            <a:srgbClr val="A50021"/>
          </a:solidFill>
          <a:ln w="57150">
            <a:solidFill>
              <a:srgbClr val="C00000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179323" y="3821373"/>
            <a:ext cx="59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&lt;</a:t>
            </a:r>
            <a:endParaRPr lang="zh-CN" altLang="en-US" sz="5400" dirty="0"/>
          </a:p>
        </p:txBody>
      </p:sp>
      <p:sp>
        <p:nvSpPr>
          <p:cNvPr id="8" name="流程图: 可选过程 7"/>
          <p:cNvSpPr/>
          <p:nvPr/>
        </p:nvSpPr>
        <p:spPr>
          <a:xfrm>
            <a:off x="3611889" y="5693835"/>
            <a:ext cx="1230195" cy="354842"/>
          </a:xfrm>
          <a:prstGeom prst="flowChartAlternateProcess">
            <a:avLst/>
          </a:prstGeom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可选过程 27"/>
          <p:cNvSpPr/>
          <p:nvPr/>
        </p:nvSpPr>
        <p:spPr>
          <a:xfrm>
            <a:off x="5995915" y="5669697"/>
            <a:ext cx="1230195" cy="354842"/>
          </a:xfrm>
          <a:prstGeom prst="flowChartAlternateProcess">
            <a:avLst/>
          </a:prstGeom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158173" y="5385453"/>
            <a:ext cx="59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&gt;</a:t>
            </a:r>
            <a:endParaRPr lang="zh-CN" altLang="en-US" sz="5400" dirty="0"/>
          </a:p>
        </p:txBody>
      </p:sp>
      <p:sp>
        <p:nvSpPr>
          <p:cNvPr id="9" name="矩形 8"/>
          <p:cNvSpPr/>
          <p:nvPr/>
        </p:nvSpPr>
        <p:spPr>
          <a:xfrm>
            <a:off x="5596571" y="2204600"/>
            <a:ext cx="2108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600" b="1" kern="100" dirty="0">
                <a:solidFill>
                  <a:schemeClr val="lt1"/>
                </a:solidFill>
              </a:rPr>
              <a:t>梯度提升机回归模型</a:t>
            </a:r>
          </a:p>
        </p:txBody>
      </p:sp>
    </p:spTree>
    <p:extLst>
      <p:ext uri="{BB962C8B-B14F-4D97-AF65-F5344CB8AC3E}">
        <p14:creationId xmlns:p14="http://schemas.microsoft.com/office/powerpoint/2010/main" val="684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 animBg="1"/>
      <p:bldP spid="13" grpId="0" animBg="1"/>
      <p:bldP spid="5" grpId="0"/>
      <p:bldP spid="7" grpId="0" animBg="1"/>
      <p:bldP spid="16" grpId="0" animBg="1"/>
      <p:bldP spid="22" grpId="0"/>
      <p:bldP spid="23" grpId="0" animBg="1"/>
      <p:bldP spid="24" grpId="0" animBg="1"/>
      <p:bldP spid="27" grpId="0"/>
      <p:bldP spid="8" grpId="0" animBg="1"/>
      <p:bldP spid="28" grpId="0" animBg="1"/>
      <p:bldP spid="29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1"/>
          <p:cNvSpPr txBox="1"/>
          <p:nvPr/>
        </p:nvSpPr>
        <p:spPr>
          <a:xfrm>
            <a:off x="1194435" y="1757680"/>
            <a:ext cx="7142480" cy="5829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 smtClean="0">
                <a:solidFill>
                  <a:schemeClr val="accent1"/>
                </a:solidFill>
              </a:rPr>
              <a:t>THANK   YOU</a:t>
            </a:r>
          </a:p>
        </p:txBody>
      </p:sp>
      <p:cxnSp>
        <p:nvCxnSpPr>
          <p:cNvPr id="11" name="Straight Connector 3"/>
          <p:cNvCxnSpPr/>
          <p:nvPr/>
        </p:nvCxnSpPr>
        <p:spPr>
          <a:xfrm flipV="1">
            <a:off x="1143000" y="2834640"/>
            <a:ext cx="4511040" cy="152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4"/>
          <p:cNvGrpSpPr/>
          <p:nvPr/>
        </p:nvGrpSpPr>
        <p:grpSpPr>
          <a:xfrm>
            <a:off x="1432005" y="1082279"/>
            <a:ext cx="469497" cy="453931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13" name="Rectangle 5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4" name="Rectangle 6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5" name="Rectangle 7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5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4656" y="55023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 dirty="0">
                <a:sym typeface="+mn-ea"/>
              </a:rPr>
              <a:t>数据分析与统计建模</a:t>
            </a:r>
            <a:endParaRPr lang="ko-KR" alt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629" y="5018805"/>
            <a:ext cx="6257290" cy="1143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2149" y="1896986"/>
            <a:ext cx="104190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1）训练和测试数据集在时间的基础上被分割，以及公共和私人的排行榜(积分榜)数据分割。有可能是产品在训练集里，而不存在在测试集里。这是库存数据的预期行为，因为在任何时间都有新的产品被出售。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（2）调整后的需求（demanda_uni_equil）总是&gt; = 0由于需求应该是0或者一个正数。（销售量－退回量）数据有时为负值的原因是，有时退回记录会延续几周。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" y="1592186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92225" y="1740121"/>
            <a:ext cx="176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注意事项：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0"/>
            <a:ext cx="12132000" cy="68242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32960" y="1844040"/>
            <a:ext cx="3307080" cy="405384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2530" y="3495675"/>
            <a:ext cx="1011174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/>
              <a:t>求解流程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741420" y="2575560"/>
            <a:ext cx="5073650" cy="6883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smtClean="0">
                <a:solidFill>
                  <a:schemeClr val="bg1"/>
                </a:solidFill>
              </a:rPr>
              <a:t>PART TWO</a:t>
            </a:r>
            <a:endParaRPr lang="en-US" altLang="zh-CN" sz="40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-45720" y="1120140"/>
            <a:ext cx="12248515" cy="0"/>
          </a:xfrm>
          <a:prstGeom prst="line">
            <a:avLst/>
          </a:prstGeom>
          <a:ln w="104775" cmpd="sng">
            <a:solidFill>
              <a:schemeClr val="accent4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57200" y="472440"/>
            <a:ext cx="38779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ko-KR" sz="3200" b="1" dirty="0" smtClean="0">
                <a:solidFill>
                  <a:schemeClr val="accent1"/>
                </a:solidFill>
                <a:sym typeface="+mn-ea"/>
              </a:rPr>
              <a:t>数据分析</a:t>
            </a:r>
            <a:r>
              <a:rPr lang="zh-CN" altLang="en-US" sz="3200" b="1" dirty="0" smtClean="0">
                <a:solidFill>
                  <a:schemeClr val="accent1"/>
                </a:solidFill>
                <a:sym typeface="+mn-ea"/>
              </a:rPr>
              <a:t>与</a:t>
            </a:r>
            <a:r>
              <a:rPr lang="zh-CN" altLang="ko-KR" sz="3200" b="1" dirty="0" smtClean="0">
                <a:solidFill>
                  <a:schemeClr val="accent1"/>
                </a:solidFill>
                <a:sym typeface="+mn-ea"/>
              </a:rPr>
              <a:t>统计建模</a:t>
            </a:r>
            <a:endParaRPr lang="zh-CN" altLang="ko-KR" sz="3200" b="1" dirty="0">
              <a:solidFill>
                <a:schemeClr val="accent1"/>
              </a:solidFill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66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84500" y="1998923"/>
            <a:ext cx="8623003" cy="1935125"/>
            <a:chOff x="1784500" y="1998923"/>
            <a:chExt cx="8623003" cy="1935125"/>
          </a:xfrm>
        </p:grpSpPr>
        <p:grpSp>
          <p:nvGrpSpPr>
            <p:cNvPr id="26" name="Group 25"/>
            <p:cNvGrpSpPr/>
            <p:nvPr/>
          </p:nvGrpSpPr>
          <p:grpSpPr>
            <a:xfrm>
              <a:off x="8472378" y="1998923"/>
              <a:ext cx="1935125" cy="1935125"/>
              <a:chOff x="8472377" y="1998922"/>
              <a:chExt cx="1935125" cy="1935125"/>
            </a:xfrm>
          </p:grpSpPr>
          <p:sp>
            <p:nvSpPr>
              <p:cNvPr id="9" name="Donut 8"/>
              <p:cNvSpPr/>
              <p:nvPr/>
            </p:nvSpPr>
            <p:spPr>
              <a:xfrm>
                <a:off x="8472377" y="1998922"/>
                <a:ext cx="1935125" cy="1935125"/>
              </a:xfrm>
              <a:prstGeom prst="donut">
                <a:avLst>
                  <a:gd name="adj" fmla="val 872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715153" y="2241698"/>
                <a:ext cx="1449572" cy="14495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4000" sy="104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243086" y="1998923"/>
              <a:ext cx="1935125" cy="1935125"/>
              <a:chOff x="6243085" y="1998922"/>
              <a:chExt cx="1935125" cy="1935125"/>
            </a:xfrm>
          </p:grpSpPr>
          <p:sp>
            <p:nvSpPr>
              <p:cNvPr id="8" name="Donut 7"/>
              <p:cNvSpPr/>
              <p:nvPr/>
            </p:nvSpPr>
            <p:spPr>
              <a:xfrm>
                <a:off x="6243085" y="1998922"/>
                <a:ext cx="1935125" cy="1935125"/>
              </a:xfrm>
              <a:prstGeom prst="donut">
                <a:avLst>
                  <a:gd name="adj" fmla="val 87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485861" y="2241698"/>
                <a:ext cx="1449572" cy="14495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4000" sy="104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13792" y="1998923"/>
              <a:ext cx="1935125" cy="1935125"/>
              <a:chOff x="4013792" y="1998922"/>
              <a:chExt cx="1935125" cy="1935125"/>
            </a:xfrm>
          </p:grpSpPr>
          <p:sp>
            <p:nvSpPr>
              <p:cNvPr id="7" name="Donut 6"/>
              <p:cNvSpPr/>
              <p:nvPr/>
            </p:nvSpPr>
            <p:spPr>
              <a:xfrm>
                <a:off x="4013792" y="1998922"/>
                <a:ext cx="1935125" cy="1935125"/>
              </a:xfrm>
              <a:prstGeom prst="donut">
                <a:avLst>
                  <a:gd name="adj" fmla="val 872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256568" y="2241698"/>
                <a:ext cx="1449572" cy="14495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4000" sy="104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784500" y="1998923"/>
              <a:ext cx="1935125" cy="1935125"/>
              <a:chOff x="1784499" y="1998922"/>
              <a:chExt cx="1935125" cy="1935125"/>
            </a:xfrm>
          </p:grpSpPr>
          <p:sp>
            <p:nvSpPr>
              <p:cNvPr id="4" name="Donut 3"/>
              <p:cNvSpPr/>
              <p:nvPr/>
            </p:nvSpPr>
            <p:spPr>
              <a:xfrm>
                <a:off x="1784499" y="1998922"/>
                <a:ext cx="1935125" cy="1935125"/>
              </a:xfrm>
              <a:prstGeom prst="donut">
                <a:avLst>
                  <a:gd name="adj" fmla="val 8728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027275" y="2241698"/>
                <a:ext cx="1449572" cy="14495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4000" sy="104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6" name="Arc 5"/>
          <p:cNvSpPr/>
          <p:nvPr/>
        </p:nvSpPr>
        <p:spPr>
          <a:xfrm flipV="1">
            <a:off x="2471952" y="-885738"/>
            <a:ext cx="7329376" cy="5943600"/>
          </a:xfrm>
          <a:prstGeom prst="arc">
            <a:avLst>
              <a:gd name="adj1" fmla="val 12677550"/>
              <a:gd name="adj2" fmla="val 1970958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4656" y="550232"/>
            <a:ext cx="11136573" cy="587493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960778" y="2713012"/>
            <a:ext cx="1555896" cy="39751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itchFamily="34" charset="0"/>
                <a:ea typeface="宋体" charset="0"/>
              </a:rPr>
              <a:t>问题分析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123055" y="2752090"/>
            <a:ext cx="1743075" cy="39751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itchFamily="34" charset="0"/>
                <a:ea typeface="宋体" charset="0"/>
              </a:rPr>
              <a:t>数据预处理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432700" y="2752090"/>
            <a:ext cx="1555896" cy="39751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itchFamily="34" charset="0"/>
                <a:ea typeface="宋体" charset="0"/>
              </a:rPr>
              <a:t>数据探索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661992" y="2713012"/>
            <a:ext cx="1555896" cy="39751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itchFamily="34" charset="0"/>
                <a:ea typeface="宋体" charset="0"/>
              </a:rPr>
              <a:t>数据预测</a:t>
            </a:r>
          </a:p>
        </p:txBody>
      </p:sp>
      <p:sp>
        <p:nvSpPr>
          <p:cNvPr id="18" name="Oval 17"/>
          <p:cNvSpPr/>
          <p:nvPr/>
        </p:nvSpPr>
        <p:spPr>
          <a:xfrm>
            <a:off x="3728085" y="4253230"/>
            <a:ext cx="210185" cy="23685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Oval 18"/>
          <p:cNvSpPr/>
          <p:nvPr/>
        </p:nvSpPr>
        <p:spPr>
          <a:xfrm>
            <a:off x="8261891" y="4253025"/>
            <a:ext cx="210487" cy="21048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11" name="组合 10"/>
          <p:cNvGrpSpPr/>
          <p:nvPr/>
        </p:nvGrpSpPr>
        <p:grpSpPr>
          <a:xfrm>
            <a:off x="4866168" y="4671825"/>
            <a:ext cx="2459667" cy="892182"/>
            <a:chOff x="4866168" y="4671825"/>
            <a:chExt cx="2459667" cy="892182"/>
          </a:xfrm>
        </p:grpSpPr>
        <p:sp>
          <p:nvSpPr>
            <p:cNvPr id="20" name="Rectangle 19"/>
            <p:cNvSpPr/>
            <p:nvPr/>
          </p:nvSpPr>
          <p:spPr>
            <a:xfrm>
              <a:off x="4866168" y="5192939"/>
              <a:ext cx="2459667" cy="371068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5425442" y="4671825"/>
              <a:ext cx="1341119" cy="471672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5001865" y="5231044"/>
            <a:ext cx="2268280" cy="3670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sz="1800" dirty="0">
                <a:effectLst/>
                <a:latin typeface="Calibri" pitchFamily="34" charset="0"/>
                <a:ea typeface="宋体" charset="0"/>
              </a:rPr>
              <a:t>机器学习预测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9416" y="534992"/>
            <a:ext cx="11136573" cy="58749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ko-KR" b="1">
                <a:sym typeface="+mn-ea"/>
              </a:rPr>
              <a:t>数据分析与统计建模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4710" y="4764405"/>
            <a:ext cx="1998980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/>
                </a:solidFill>
                <a:latin typeface="Impact" pitchFamily="34" charset="0"/>
                <a:ea typeface="Hiragino Sans GB W3" panose="020B0300000000000000" pitchFamily="34" charset="-122"/>
              </a:rPr>
              <a:t>星期数据探索</a:t>
            </a:r>
          </a:p>
        </p:txBody>
      </p:sp>
      <p:sp>
        <p:nvSpPr>
          <p:cNvPr id="15" name="矩形 14"/>
          <p:cNvSpPr/>
          <p:nvPr/>
        </p:nvSpPr>
        <p:spPr>
          <a:xfrm>
            <a:off x="3728085" y="2535199"/>
            <a:ext cx="1512888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accent1"/>
              </a:solidFill>
              <a:latin typeface="Impact" pitchFamily="34" charset="0"/>
              <a:ea typeface="Hiragino Sans GB W3" panose="020B03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76693" y="3175876"/>
            <a:ext cx="7777162" cy="1307465"/>
            <a:chOff x="1476693" y="3175876"/>
            <a:chExt cx="7777162" cy="1307465"/>
          </a:xfrm>
        </p:grpSpPr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693" y="3873741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645" y="3688956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4255" y="3688956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485" y="3175876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353" y="3189846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5" y="3334626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/>
          <p:cNvGrpSpPr/>
          <p:nvPr/>
        </p:nvGrpSpPr>
        <p:grpSpPr>
          <a:xfrm>
            <a:off x="2625725" y="4020109"/>
            <a:ext cx="9158288" cy="1069975"/>
            <a:chOff x="2625725" y="4020109"/>
            <a:chExt cx="9158288" cy="1069975"/>
          </a:xfrm>
        </p:grpSpPr>
        <p:sp>
          <p:nvSpPr>
            <p:cNvPr id="16" name="矩形 15"/>
            <p:cNvSpPr/>
            <p:nvPr/>
          </p:nvSpPr>
          <p:spPr>
            <a:xfrm>
              <a:off x="4339273" y="4658284"/>
              <a:ext cx="1512887" cy="431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1"/>
                  </a:solidFill>
                  <a:latin typeface="Impact" pitchFamily="34" charset="0"/>
                  <a:ea typeface="Hiragino Sans GB W3" panose="020B0300000000000000" pitchFamily="34" charset="-122"/>
                </a:rPr>
                <a:t>客户、产品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135938" y="4633519"/>
              <a:ext cx="1511300" cy="433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1"/>
                  </a:solidFill>
                  <a:latin typeface="Impact" pitchFamily="34" charset="0"/>
                  <a:ea typeface="Hiragino Sans GB W3" panose="020B0300000000000000" pitchFamily="34" charset="-122"/>
                </a:rPr>
                <a:t>销售站数据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2625725" y="4020109"/>
              <a:ext cx="1512888" cy="431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1"/>
                  </a:solidFill>
                  <a:latin typeface="Impact" pitchFamily="34" charset="0"/>
                  <a:ea typeface="Hiragino Sans GB W3" panose="020B0300000000000000" pitchFamily="34" charset="-122"/>
                </a:rPr>
                <a:t>销售路线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370638" y="4072179"/>
              <a:ext cx="1512887" cy="431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1"/>
                  </a:solidFill>
                  <a:latin typeface="Impact" pitchFamily="34" charset="0"/>
                  <a:ea typeface="Hiragino Sans GB W3" panose="020B0300000000000000" pitchFamily="34" charset="-122"/>
                </a:rPr>
                <a:t>销售地点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0272713" y="4166159"/>
              <a:ext cx="1511300" cy="431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1"/>
                  </a:solidFill>
                  <a:latin typeface="Impact" pitchFamily="34" charset="0"/>
                  <a:ea typeface="Hiragino Sans GB W3" panose="020B0300000000000000" pitchFamily="34" charset="-122"/>
                </a:rPr>
                <a:t>销售渠道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03630" y="1687195"/>
            <a:ext cx="456311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数据探索主要包括：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" y="0"/>
            <a:ext cx="12132000" cy="68242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32960" y="1844040"/>
            <a:ext cx="3307080" cy="405384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3970" y="3510915"/>
            <a:ext cx="1011174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/>
              <a:t>数据探索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832860" y="2590800"/>
            <a:ext cx="5073650" cy="6883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</a:rPr>
              <a:t>PART THREE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-45720" y="1120140"/>
            <a:ext cx="12248515" cy="0"/>
          </a:xfrm>
          <a:prstGeom prst="line">
            <a:avLst/>
          </a:prstGeom>
          <a:ln w="104775" cmpd="sng">
            <a:solidFill>
              <a:schemeClr val="accent4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57200" y="472440"/>
            <a:ext cx="38779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ko-KR" sz="3200" b="1" dirty="0" smtClean="0">
                <a:solidFill>
                  <a:schemeClr val="accent1"/>
                </a:solidFill>
                <a:sym typeface="+mn-ea"/>
              </a:rPr>
              <a:t>数据分析</a:t>
            </a:r>
            <a:r>
              <a:rPr lang="zh-CN" altLang="en-US" sz="3200" b="1" dirty="0" smtClean="0">
                <a:solidFill>
                  <a:schemeClr val="accent1"/>
                </a:solidFill>
                <a:sym typeface="+mn-ea"/>
              </a:rPr>
              <a:t>与</a:t>
            </a:r>
            <a:r>
              <a:rPr lang="zh-CN" altLang="ko-KR" sz="3200" b="1" dirty="0" smtClean="0">
                <a:solidFill>
                  <a:schemeClr val="accent1"/>
                </a:solidFill>
                <a:sym typeface="+mn-ea"/>
              </a:rPr>
              <a:t>统计建模</a:t>
            </a:r>
            <a:endParaRPr lang="zh-CN" altLang="ko-KR" sz="3200" b="1" dirty="0">
              <a:solidFill>
                <a:schemeClr val="accent1"/>
              </a:solidFill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9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046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0063BE"/>
      </a:accent1>
      <a:accent2>
        <a:srgbClr val="0178D9"/>
      </a:accent2>
      <a:accent3>
        <a:srgbClr val="3688F7"/>
      </a:accent3>
      <a:accent4>
        <a:srgbClr val="47A1FE"/>
      </a:accent4>
      <a:accent5>
        <a:srgbClr val="6EB8FF"/>
      </a:accent5>
      <a:accent6>
        <a:srgbClr val="9FD2FF"/>
      </a:accent6>
      <a:hlink>
        <a:srgbClr val="F59E00"/>
      </a:hlink>
      <a:folHlink>
        <a:srgbClr val="B2B2B2"/>
      </a:folHlink>
    </a:clrScheme>
    <a:fontScheme name="微软雅黑">
      <a:majorFont>
        <a:latin typeface="微软雅黑"/>
        <a:ea typeface="Microsoft YaHei UI"/>
        <a:cs typeface=""/>
      </a:majorFont>
      <a:minorFont>
        <a:latin typeface="微软雅黑"/>
        <a:ea typeface="Microsoft Ya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1989</Words>
  <Application>Microsoft Office PowerPoint</Application>
  <PresentationFormat>宽屏</PresentationFormat>
  <Paragraphs>341</Paragraphs>
  <Slides>43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Adobe 繁黑體 Std B</vt:lpstr>
      <vt:lpstr>DengXian</vt:lpstr>
      <vt:lpstr>Hiragino Sans GB W3</vt:lpstr>
      <vt:lpstr>맑은 고딕</vt:lpstr>
      <vt:lpstr>Microsoft YaHei UI</vt:lpstr>
      <vt:lpstr>宋体</vt:lpstr>
      <vt:lpstr>微软雅黑</vt:lpstr>
      <vt:lpstr>造字工房尚雅体演示版常规体</vt:lpstr>
      <vt:lpstr>Arial</vt:lpstr>
      <vt:lpstr>Calibri</vt:lpstr>
      <vt:lpstr>Cambria Math</vt:lpstr>
      <vt:lpstr>Impact</vt:lpstr>
      <vt:lpstr>Tahoma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Windows用户</dc:creator>
  <cp:lastModifiedBy>zx845396</cp:lastModifiedBy>
  <cp:revision>394</cp:revision>
  <dcterms:created xsi:type="dcterms:W3CDTF">2015-12-24T07:33:00Z</dcterms:created>
  <dcterms:modified xsi:type="dcterms:W3CDTF">2016-06-29T10:41:01Z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